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22"/>
  </p:notesMasterIdLst>
  <p:sldIdLst>
    <p:sldId id="256" r:id="rId3"/>
    <p:sldId id="258" r:id="rId4"/>
    <p:sldId id="260" r:id="rId5"/>
    <p:sldId id="261" r:id="rId6"/>
    <p:sldId id="262" r:id="rId7"/>
    <p:sldId id="279" r:id="rId8"/>
    <p:sldId id="264" r:id="rId9"/>
    <p:sldId id="275" r:id="rId10"/>
    <p:sldId id="276" r:id="rId11"/>
    <p:sldId id="277" r:id="rId12"/>
    <p:sldId id="265" r:id="rId13"/>
    <p:sldId id="266" r:id="rId14"/>
    <p:sldId id="267" r:id="rId15"/>
    <p:sldId id="268" r:id="rId16"/>
    <p:sldId id="269" r:id="rId17"/>
    <p:sldId id="270" r:id="rId18"/>
    <p:sldId id="272" r:id="rId19"/>
    <p:sldId id="273" r:id="rId20"/>
    <p:sldId id="274" r:id="rId21"/>
  </p:sldIdLst>
  <p:sldSz cx="9144000" cy="6858000" type="screen4x3"/>
  <p:notesSz cx="6669088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40;&#1053;&#1062;&#1069;&#1040;\&#1043;&#1088;&#1072;&#1092;&#1080;&#1082;_%201991_201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488696022166948E-2"/>
          <c:y val="3.8369394412737963E-2"/>
          <c:w val="0.91441584174141621"/>
          <c:h val="0.8681075485881965"/>
        </c:manualLayout>
      </c:layout>
      <c:barChart>
        <c:barDir val="col"/>
        <c:grouping val="clustered"/>
        <c:varyColors val="0"/>
        <c:ser>
          <c:idx val="4"/>
          <c:order val="4"/>
          <c:tx>
            <c:strRef>
              <c:f>'рост_декабрьские данные'!$G$2</c:f>
              <c:strCache>
                <c:ptCount val="1"/>
                <c:pt idx="0">
                  <c:v>ВВП, в % к 1991 г.</c:v>
                </c:pt>
              </c:strCache>
            </c:strRef>
          </c:tx>
          <c:spPr>
            <a:pattFill prst="pct25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'рост_декабрьские данные'!$B$3:$B$23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'рост_декабрьские данные'!$G$3:$G$23</c:f>
              <c:numCache>
                <c:formatCode>0.0</c:formatCode>
                <c:ptCount val="21"/>
                <c:pt idx="0">
                  <c:v>100</c:v>
                </c:pt>
                <c:pt idx="1">
                  <c:v>85.5</c:v>
                </c:pt>
                <c:pt idx="2">
                  <c:v>78.061499999999995</c:v>
                </c:pt>
                <c:pt idx="3">
                  <c:v>68.147689499999998</c:v>
                </c:pt>
                <c:pt idx="4">
                  <c:v>65.353634230500006</c:v>
                </c:pt>
                <c:pt idx="5">
                  <c:v>63.131610666663001</c:v>
                </c:pt>
                <c:pt idx="6">
                  <c:v>64.015453215996288</c:v>
                </c:pt>
                <c:pt idx="7">
                  <c:v>60.622634195548493</c:v>
                </c:pt>
                <c:pt idx="8">
                  <c:v>64.502482784063602</c:v>
                </c:pt>
                <c:pt idx="9">
                  <c:v>70.952731062469965</c:v>
                </c:pt>
                <c:pt idx="10">
                  <c:v>74.571320346655924</c:v>
                </c:pt>
                <c:pt idx="11">
                  <c:v>78.076172402948757</c:v>
                </c:pt>
                <c:pt idx="12">
                  <c:v>83.775732988364012</c:v>
                </c:pt>
                <c:pt idx="13">
                  <c:v>89.80758576352622</c:v>
                </c:pt>
                <c:pt idx="14">
                  <c:v>95.555271252391904</c:v>
                </c:pt>
                <c:pt idx="15">
                  <c:v>102.6263613250689</c:v>
                </c:pt>
                <c:pt idx="16">
                  <c:v>110.93909659239948</c:v>
                </c:pt>
                <c:pt idx="17">
                  <c:v>117.15168600157385</c:v>
                </c:pt>
                <c:pt idx="18">
                  <c:v>107.89670280744951</c:v>
                </c:pt>
                <c:pt idx="19">
                  <c:v>112.53626102816985</c:v>
                </c:pt>
                <c:pt idx="20">
                  <c:v>117.37532025238116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"/>
        <c:axId val="44994560"/>
        <c:axId val="44996096"/>
      </c:barChart>
      <c:lineChart>
        <c:grouping val="standard"/>
        <c:varyColors val="0"/>
        <c:ser>
          <c:idx val="0"/>
          <c:order val="0"/>
          <c:tx>
            <c:strRef>
              <c:f>'рост_декабрьские данные'!$C$2</c:f>
              <c:strCache>
                <c:ptCount val="1"/>
                <c:pt idx="0">
                  <c:v>реальные денежные доходы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dLbls>
            <c:dLbl>
              <c:idx val="20"/>
              <c:layout>
                <c:manualLayout>
                  <c:x val="0"/>
                  <c:y val="-1.8957345971563982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'рост_декабрьские данные'!$B$3:$B$23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'рост_декабрьские данные'!$C$3:$C$23</c:f>
              <c:numCache>
                <c:formatCode>0.0</c:formatCode>
                <c:ptCount val="21"/>
                <c:pt idx="0">
                  <c:v>100</c:v>
                </c:pt>
                <c:pt idx="1">
                  <c:v>43.566926214312197</c:v>
                </c:pt>
                <c:pt idx="2">
                  <c:v>56.149293287263333</c:v>
                </c:pt>
                <c:pt idx="3">
                  <c:v>57.917151675537134</c:v>
                </c:pt>
                <c:pt idx="4">
                  <c:v>45.665532309401414</c:v>
                </c:pt>
                <c:pt idx="5">
                  <c:v>54.168819799821911</c:v>
                </c:pt>
                <c:pt idx="6">
                  <c:v>59.237701274552776</c:v>
                </c:pt>
                <c:pt idx="7">
                  <c:v>42.486471814511482</c:v>
                </c:pt>
                <c:pt idx="8">
                  <c:v>46.703070771487113</c:v>
                </c:pt>
                <c:pt idx="9">
                  <c:v>48.07850457788458</c:v>
                </c:pt>
                <c:pt idx="10">
                  <c:v>52.154737449125818</c:v>
                </c:pt>
                <c:pt idx="11">
                  <c:v>61.17160564111348</c:v>
                </c:pt>
                <c:pt idx="12">
                  <c:v>74.476586809127411</c:v>
                </c:pt>
                <c:pt idx="13">
                  <c:v>83.121522349928924</c:v>
                </c:pt>
                <c:pt idx="14">
                  <c:v>100.53397615973037</c:v>
                </c:pt>
                <c:pt idx="15">
                  <c:v>115.94133620948502</c:v>
                </c:pt>
                <c:pt idx="16">
                  <c:v>130.76456762642127</c:v>
                </c:pt>
                <c:pt idx="17">
                  <c:v>120.98565127583485</c:v>
                </c:pt>
                <c:pt idx="18">
                  <c:v>127.15598724693255</c:v>
                </c:pt>
                <c:pt idx="19">
                  <c:v>137.15660895099029</c:v>
                </c:pt>
                <c:pt idx="20">
                  <c:v>145.97566435094669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'рост_декабрьские данные'!$D$2</c:f>
              <c:strCache>
                <c:ptCount val="1"/>
                <c:pt idx="0">
                  <c:v>реальная з/п без учета скрытой оплаты труда</c:v>
                </c:pt>
              </c:strCache>
            </c:strRef>
          </c:tx>
          <c:spPr>
            <a:ln w="38100">
              <a:solidFill>
                <a:srgbClr val="00B0F0"/>
              </a:solidFill>
              <a:prstDash val="solid"/>
            </a:ln>
          </c:spPr>
          <c:marker>
            <c:symbol val="none"/>
          </c:marker>
          <c:dLbls>
            <c:dLbl>
              <c:idx val="20"/>
              <c:layout>
                <c:manualLayout>
                  <c:x val="-1.2082932683159501E-2"/>
                  <c:y val="4.1074249605055291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'рост_декабрьские данные'!$B$3:$B$23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'рост_декабрьские данные'!$D$3:$D$23</c:f>
              <c:numCache>
                <c:formatCode>0.0</c:formatCode>
                <c:ptCount val="21"/>
                <c:pt idx="0">
                  <c:v>100</c:v>
                </c:pt>
                <c:pt idx="1">
                  <c:v>51.427291346646186</c:v>
                </c:pt>
                <c:pt idx="2">
                  <c:v>48.020076472992038</c:v>
                </c:pt>
                <c:pt idx="3">
                  <c:v>37.64321681731095</c:v>
                </c:pt>
                <c:pt idx="4">
                  <c:v>33.985449106537949</c:v>
                </c:pt>
                <c:pt idx="5">
                  <c:v>38.518685561677778</c:v>
                </c:pt>
                <c:pt idx="6">
                  <c:v>41.08740953560762</c:v>
                </c:pt>
                <c:pt idx="7">
                  <c:v>27.237225322853138</c:v>
                </c:pt>
                <c:pt idx="8">
                  <c:v>30.626685881218773</c:v>
                </c:pt>
                <c:pt idx="9">
                  <c:v>33.817245141877201</c:v>
                </c:pt>
                <c:pt idx="10">
                  <c:v>40.33925984838411</c:v>
                </c:pt>
                <c:pt idx="11">
                  <c:v>46.783771319271736</c:v>
                </c:pt>
                <c:pt idx="12">
                  <c:v>53.565195029922741</c:v>
                </c:pt>
                <c:pt idx="13">
                  <c:v>57.455309295572967</c:v>
                </c:pt>
                <c:pt idx="14">
                  <c:v>67.127466669695636</c:v>
                </c:pt>
                <c:pt idx="15">
                  <c:v>76.73470043159702</c:v>
                </c:pt>
                <c:pt idx="16">
                  <c:v>89.146658231524682</c:v>
                </c:pt>
                <c:pt idx="17">
                  <c:v>92.375779926689034</c:v>
                </c:pt>
                <c:pt idx="18">
                  <c:v>93.30808539977825</c:v>
                </c:pt>
                <c:pt idx="19">
                  <c:v>100.87827134054797</c:v>
                </c:pt>
                <c:pt idx="20">
                  <c:v>111.30088756852909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'рост_декабрьские данные'!$E$2</c:f>
              <c:strCache>
                <c:ptCount val="1"/>
                <c:pt idx="0">
                  <c:v>реальная з/п с учетом скрытой оплаты труда</c:v>
                </c:pt>
              </c:strCache>
            </c:strRef>
          </c:tx>
          <c:spPr>
            <a:ln w="38100">
              <a:solidFill>
                <a:schemeClr val="accent1">
                  <a:lumMod val="75000"/>
                </a:schemeClr>
              </a:solidFill>
              <a:prstDash val="solid"/>
            </a:ln>
          </c:spPr>
          <c:marker>
            <c:symbol val="none"/>
          </c:marker>
          <c:dLbls>
            <c:dLbl>
              <c:idx val="20"/>
              <c:layout>
                <c:manualLayout>
                  <c:x val="-2.0138221138599165E-3"/>
                  <c:y val="-3.1595576619273313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'рост_декабрьские данные'!$B$3:$B$23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'рост_декабрьские данные'!$E$3:$E$23</c:f>
              <c:numCache>
                <c:formatCode>0.0</c:formatCode>
                <c:ptCount val="21"/>
                <c:pt idx="0">
                  <c:v>100</c:v>
                </c:pt>
                <c:pt idx="1">
                  <c:v>42.313140685994128</c:v>
                </c:pt>
                <c:pt idx="2">
                  <c:v>39.529110026231912</c:v>
                </c:pt>
                <c:pt idx="3">
                  <c:v>40.88927740724251</c:v>
                </c:pt>
                <c:pt idx="4">
                  <c:v>44.120642667479643</c:v>
                </c:pt>
                <c:pt idx="5">
                  <c:v>49.421856251741609</c:v>
                </c:pt>
                <c:pt idx="6">
                  <c:v>55.807741835445668</c:v>
                </c:pt>
                <c:pt idx="7">
                  <c:v>35.692549288443175</c:v>
                </c:pt>
                <c:pt idx="8">
                  <c:v>45.084568427217938</c:v>
                </c:pt>
                <c:pt idx="9">
                  <c:v>43.556589436767503</c:v>
                </c:pt>
                <c:pt idx="10">
                  <c:v>52.617529227537332</c:v>
                </c:pt>
                <c:pt idx="11">
                  <c:v>58.670290359673857</c:v>
                </c:pt>
                <c:pt idx="12">
                  <c:v>67.712278135065347</c:v>
                </c:pt>
                <c:pt idx="13">
                  <c:v>72.055887700042291</c:v>
                </c:pt>
                <c:pt idx="14">
                  <c:v>83.402362810046057</c:v>
                </c:pt>
                <c:pt idx="15">
                  <c:v>98.519086375252058</c:v>
                </c:pt>
                <c:pt idx="16">
                  <c:v>114.45470267008729</c:v>
                </c:pt>
                <c:pt idx="17">
                  <c:v>108.27553785909691</c:v>
                </c:pt>
                <c:pt idx="18">
                  <c:v>109.36831214070868</c:v>
                </c:pt>
                <c:pt idx="19">
                  <c:v>118.24148165636217</c:v>
                </c:pt>
                <c:pt idx="20">
                  <c:v>130.4580429549971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'рост_декабрьские данные'!$F$2</c:f>
              <c:strCache>
                <c:ptCount val="1"/>
                <c:pt idx="0">
                  <c:v>реальные пенсии</c:v>
                </c:pt>
              </c:strCache>
            </c:strRef>
          </c:tx>
          <c:spPr>
            <a:ln w="44450">
              <a:solidFill>
                <a:schemeClr val="tx1">
                  <a:lumMod val="65000"/>
                  <a:lumOff val="35000"/>
                </a:schemeClr>
              </a:solidFill>
              <a:prstDash val="solid"/>
            </a:ln>
          </c:spPr>
          <c:marker>
            <c:symbol val="none"/>
          </c:marker>
          <c:dLbls>
            <c:dLbl>
              <c:idx val="16"/>
              <c:layout>
                <c:manualLayout>
                  <c:x val="-3.3117208468915832E-2"/>
                  <c:y val="-2.386838932537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-2.2152043252459085E-2"/>
                  <c:y val="-3.15955766192733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'рост_декабрьские данные'!$B$3:$B$23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'рост_декабрьские данные'!$F$3:$F$23</c:f>
              <c:numCache>
                <c:formatCode>0.0</c:formatCode>
                <c:ptCount val="21"/>
                <c:pt idx="0">
                  <c:v>100</c:v>
                </c:pt>
                <c:pt idx="1">
                  <c:v>42.494522928155931</c:v>
                </c:pt>
                <c:pt idx="2">
                  <c:v>50.845573936944156</c:v>
                </c:pt>
                <c:pt idx="3">
                  <c:v>46.162428969067719</c:v>
                </c:pt>
                <c:pt idx="4">
                  <c:v>44.104463090326988</c:v>
                </c:pt>
                <c:pt idx="5">
                  <c:v>47.69991294856834</c:v>
                </c:pt>
                <c:pt idx="6">
                  <c:v>48.749408958013781</c:v>
                </c:pt>
                <c:pt idx="7">
                  <c:v>29.133545052306449</c:v>
                </c:pt>
                <c:pt idx="8">
                  <c:v>27.525157471067992</c:v>
                </c:pt>
                <c:pt idx="9">
                  <c:v>36.216386483984309</c:v>
                </c:pt>
                <c:pt idx="10">
                  <c:v>45.868979029995046</c:v>
                </c:pt>
                <c:pt idx="11">
                  <c:v>46.989067261221841</c:v>
                </c:pt>
                <c:pt idx="12">
                  <c:v>52.859257069065514</c:v>
                </c:pt>
                <c:pt idx="13">
                  <c:v>52.049636027714385</c:v>
                </c:pt>
                <c:pt idx="14">
                  <c:v>58.79934306168191</c:v>
                </c:pt>
                <c:pt idx="15">
                  <c:v>60.417673604663968</c:v>
                </c:pt>
                <c:pt idx="16">
                  <c:v>62.847338763028468</c:v>
                </c:pt>
                <c:pt idx="17">
                  <c:v>76.206084296225839</c:v>
                </c:pt>
                <c:pt idx="18">
                  <c:v>95.171939839198302</c:v>
                </c:pt>
                <c:pt idx="19">
                  <c:v>107.61154562318286</c:v>
                </c:pt>
                <c:pt idx="20">
                  <c:v>110.48732597370478</c:v>
                </c:pt>
              </c:numCache>
            </c:numRef>
          </c:val>
          <c:smooth val="1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4994560"/>
        <c:axId val="44996096"/>
      </c:lineChart>
      <c:catAx>
        <c:axId val="44994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44996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4996096"/>
        <c:scaling>
          <c:orientation val="minMax"/>
          <c:max val="150"/>
          <c:min val="0"/>
        </c:scaling>
        <c:delete val="0"/>
        <c:axPos val="l"/>
        <c:majorGridlines>
          <c:spPr>
            <a:ln w="12700">
              <a:solidFill>
                <a:schemeClr val="bg1">
                  <a:lumMod val="50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44994560"/>
        <c:crosses val="autoZero"/>
        <c:crossBetween val="between"/>
        <c:majorUnit val="100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7.261729746017398E-2"/>
          <c:y val="4.5563550967612304E-2"/>
          <c:w val="0.50741299331541267"/>
          <c:h val="0.21349859975637017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20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F03FB-0964-4F61-8360-99720C46B9BE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946FD-045A-4B39-99F1-8E7CACC03B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887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46FD-045A-4B39-99F1-8E7CACC03BD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0554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46FD-045A-4B39-99F1-8E7CACC03BDA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8993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46FD-045A-4B39-99F1-8E7CACC03BDA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9558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46FD-045A-4B39-99F1-8E7CACC03BDA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54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46FD-045A-4B39-99F1-8E7CACC03BD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150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777607" y="9431814"/>
            <a:ext cx="2891481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45E31C08-D2E0-4C95-B254-FFA76B269E3C}" type="slidenum">
              <a:rPr lang="ru-RU" sz="1200"/>
              <a:pPr algn="r" eaLnBrk="1" hangingPunct="1"/>
              <a:t>3</a:t>
            </a:fld>
            <a:endParaRPr lang="ru-RU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212" y="4714184"/>
            <a:ext cx="4890665" cy="446942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46FD-045A-4B39-99F1-8E7CACC03BD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5776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46FD-045A-4B39-99F1-8E7CACC03BD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1135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46FD-045A-4B39-99F1-8E7CACC03BD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3288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5219-7A9A-4B19-9516-02220A6F0364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F2A3-0566-4A4A-9BD2-1BCA2BD7CE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865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5219-7A9A-4B19-9516-02220A6F0364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F2A3-0566-4A4A-9BD2-1BCA2BD7CE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240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5219-7A9A-4B19-9516-02220A6F0364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F2A3-0566-4A4A-9BD2-1BCA2BD7CE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294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CF985-0DFE-4ED8-871D-259DF0223A3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B68E3-83E0-4A93-A417-5021CFEAB9C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6679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09C9B-9586-44D4-8901-45185804B91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B13BB-4D55-4F5D-9047-794B69B9A14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34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03A8D-F8A8-4B01-B484-BA4B3389F80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8E95D-DEFD-4931-992C-83A365C5452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805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AFF4C-6180-4601-975D-34038554C8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1C9EE-F4BC-4F3B-97CD-79E021F7E4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081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C29B9-E13D-4B25-AE66-F469753BBC6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3A124-4FE0-403C-9975-5ACCCF2E233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5476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A7FDF-760C-44BF-829F-319F708E464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EE0A2-A6D5-437D-B611-C4A306A7616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7791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E6690-A7B6-4A63-B6BA-BACD4001A17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EF7E7-084E-4D09-B58B-7A38BB5E244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4819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CE5AD-23EC-4DDE-8E2D-14C5D10C8D4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3A894-AC05-4F12-9C9E-AEA82839973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656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5219-7A9A-4B19-9516-02220A6F0364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F2A3-0566-4A4A-9BD2-1BCA2BD7CE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4727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B76CE-DC8E-41BB-A4D7-95AC3045E52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65BF1-8824-4A33-92E5-A77E1A02AE1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8110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11F7E-47D3-40E6-92C7-C09D4332C3A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093D6-FC3B-4372-A330-54F944B1431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6544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B11DF-0040-473F-AF82-0B69E3BD5FB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E49C9-5557-47AC-959A-DB05EEDD817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1046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AB880-F710-4FDB-BEAD-4F1677CE8B2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026A2-428D-4DAE-B88B-20951ACB4CD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9524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966E0-A019-4486-9AD9-D0CCBEF1B64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E1089-1AE9-4C51-A9AA-D71719D2FCF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029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5219-7A9A-4B19-9516-02220A6F0364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F2A3-0566-4A4A-9BD2-1BCA2BD7CE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296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5219-7A9A-4B19-9516-02220A6F0364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F2A3-0566-4A4A-9BD2-1BCA2BD7CE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300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5219-7A9A-4B19-9516-02220A6F0364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F2A3-0566-4A4A-9BD2-1BCA2BD7CE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815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5219-7A9A-4B19-9516-02220A6F0364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F2A3-0566-4A4A-9BD2-1BCA2BD7CE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267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5219-7A9A-4B19-9516-02220A6F0364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F2A3-0566-4A4A-9BD2-1BCA2BD7CE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27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5219-7A9A-4B19-9516-02220A6F0364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F2A3-0566-4A4A-9BD2-1BCA2BD7CE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85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5219-7A9A-4B19-9516-02220A6F0364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F2A3-0566-4A4A-9BD2-1BCA2BD7CE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414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55219-7A9A-4B19-9516-02220A6F0364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DF2A3-0566-4A4A-9BD2-1BCA2BD7CE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724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085482-8FFE-414B-8F28-77E4A5A4542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F4349D-6863-43F2-83EF-1A3513EC814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14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772400" cy="175562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Проблемы и ресурсы развития  через призму характеристик благосостояния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40151" y="1772816"/>
            <a:ext cx="3063749" cy="50405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Овчарова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Л.Н.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67907" y="5810758"/>
            <a:ext cx="184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 descr="big_logo%20cop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65390"/>
            <a:ext cx="3067050" cy="103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942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0" smtClean="0"/>
              <a:t>Мобильность в разрезе социальных страт 2007 года</a:t>
            </a:r>
          </a:p>
        </p:txBody>
      </p:sp>
      <p:graphicFrame>
        <p:nvGraphicFramePr>
          <p:cNvPr id="614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79388" y="1831975"/>
          <a:ext cx="8748712" cy="384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Диаграмма" r:id="rId3" imgW="5315102" imgH="2333549" progId="Excel.Chart.8">
                  <p:embed/>
                </p:oleObj>
              </mc:Choice>
              <mc:Fallback>
                <p:oleObj name="Диаграмма" r:id="rId3" imgW="5315102" imgH="2333549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831975"/>
                        <a:ext cx="8748712" cy="384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9606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ru-RU" sz="3600" smtClean="0">
                <a:latin typeface="Arial" charset="0"/>
                <a:cs typeface="Arial" charset="0"/>
              </a:rPr>
              <a:t>Динамика неравенства в России в последние 20 лет</a:t>
            </a:r>
          </a:p>
        </p:txBody>
      </p:sp>
      <p:pic>
        <p:nvPicPr>
          <p:cNvPr id="3481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1341438"/>
            <a:ext cx="7777163" cy="5297487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254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10668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ru-RU" sz="3600" smtClean="0">
                <a:latin typeface="Arial" charset="0"/>
                <a:cs typeface="Arial" charset="0"/>
              </a:rPr>
              <a:t>Факторы неравенства в России в 1992-2010 гг. </a:t>
            </a:r>
          </a:p>
        </p:txBody>
      </p:sp>
      <p:pic>
        <p:nvPicPr>
          <p:cNvPr id="3686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1268413"/>
            <a:ext cx="7848600" cy="5259387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062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>
          <a:xfrm>
            <a:off x="827088" y="274638"/>
            <a:ext cx="8066087" cy="922337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ru-RU" altLang="zh-CN" sz="3600" smtClean="0">
                <a:latin typeface="Arial" charset="0"/>
                <a:cs typeface="Arial" charset="0"/>
              </a:rPr>
              <a:t>Факторы неравенства в России и странах Европы, 2006</a:t>
            </a:r>
            <a:endParaRPr lang="ru-RU" sz="3600" smtClean="0">
              <a:latin typeface="Arial" charset="0"/>
              <a:cs typeface="Arial" charset="0"/>
            </a:endParaRPr>
          </a:p>
        </p:txBody>
      </p:sp>
      <p:pic>
        <p:nvPicPr>
          <p:cNvPr id="3891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1125538"/>
            <a:ext cx="8064500" cy="53943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412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2"/>
          <p:cNvSpPr>
            <a:spLocks noGrp="1"/>
          </p:cNvSpPr>
          <p:nvPr>
            <p:ph type="title"/>
          </p:nvPr>
        </p:nvSpPr>
        <p:spPr>
          <a:xfrm>
            <a:off x="468313" y="188913"/>
            <a:ext cx="8135937" cy="792162"/>
          </a:xfrm>
        </p:spPr>
        <p:txBody>
          <a:bodyPr/>
          <a:lstStyle/>
          <a:p>
            <a:pPr eaLnBrk="1" hangingPunct="1"/>
            <a:r>
              <a:rPr lang="ru-RU" sz="3600" smtClean="0">
                <a:latin typeface="Arial" charset="0"/>
                <a:cs typeface="Arial" charset="0"/>
              </a:rPr>
              <a:t>Социальные ловушки развития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ru-RU" sz="2400" dirty="0" smtClean="0">
                <a:latin typeface="Arial" charset="0"/>
                <a:cs typeface="Arial" charset="0"/>
              </a:rPr>
              <a:t>Высокая дифференциация доходов не трансформируется в инвестиции и новые рабочие места. </a:t>
            </a:r>
          </a:p>
          <a:p>
            <a:pPr marL="514350" indent="-51435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ru-RU" sz="2400" dirty="0" smtClean="0">
                <a:latin typeface="Arial" charset="0"/>
                <a:cs typeface="Arial" charset="0"/>
              </a:rPr>
              <a:t>Традиционные лифты восходящей вертикальной мобильности (образование, занятость, трудовая мобильность) работают, но слабо. Максимальная отдача от социального капитала и административного ресурса </a:t>
            </a:r>
          </a:p>
          <a:p>
            <a:pPr marL="514350" indent="-51435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ru-RU" sz="2400" dirty="0" smtClean="0">
                <a:latin typeface="Arial" charset="0"/>
                <a:cs typeface="Arial" charset="0"/>
              </a:rPr>
              <a:t>Социальная страта профессионалов </a:t>
            </a:r>
            <a:r>
              <a:rPr lang="ru-RU" sz="2400" dirty="0" err="1" smtClean="0">
                <a:latin typeface="Arial" charset="0"/>
                <a:cs typeface="Arial" charset="0"/>
              </a:rPr>
              <a:t>демотивирована</a:t>
            </a:r>
            <a:r>
              <a:rPr lang="ru-RU" sz="2400" dirty="0" smtClean="0">
                <a:latin typeface="Arial" charset="0"/>
                <a:cs typeface="Arial" charset="0"/>
              </a:rPr>
              <a:t> по отношению к </a:t>
            </a:r>
            <a:r>
              <a:rPr lang="ru-RU" sz="2400" dirty="0" err="1" smtClean="0">
                <a:latin typeface="Arial" charset="0"/>
                <a:cs typeface="Arial" charset="0"/>
              </a:rPr>
              <a:t>модернизационному</a:t>
            </a:r>
            <a:r>
              <a:rPr lang="ru-RU" sz="2400" dirty="0" smtClean="0">
                <a:latin typeface="Arial" charset="0"/>
                <a:cs typeface="Arial" charset="0"/>
              </a:rPr>
              <a:t> развитию. Ей противостоят бюрократы, силовики  и управленцы, которые вытесняют профессионалов из среднего класса. </a:t>
            </a:r>
          </a:p>
          <a:p>
            <a:pPr marL="514350" indent="-51435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ru-RU" sz="2400" dirty="0" smtClean="0">
                <a:latin typeface="Arial" charset="0"/>
                <a:cs typeface="Arial" charset="0"/>
              </a:rPr>
              <a:t>Вместо развития практик социального содействия  экономическому росту ( предпринимательская активность, внутрикорпоративная солидарность, накопительная пенсионная система) наращиваем социальные расходы.</a:t>
            </a:r>
            <a:endParaRPr lang="ru-RU" dirty="0" smtClean="0">
              <a:latin typeface="Arial" charset="0"/>
              <a:cs typeface="Arial" charset="0"/>
            </a:endParaRPr>
          </a:p>
          <a:p>
            <a:pPr marL="514350" indent="-514350" eaLnBrk="1" hangingPunct="1">
              <a:lnSpc>
                <a:spcPct val="90000"/>
              </a:lnSpc>
              <a:buFont typeface="Arial" charset="0"/>
              <a:buNone/>
            </a:pPr>
            <a:endParaRPr lang="ru-RU" dirty="0" smtClean="0">
              <a:latin typeface="Arial" charset="0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065CD1-90EE-4CAF-97F8-4AF01460BF6A}" type="slidenum">
              <a:rPr lang="ru-RU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48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smtClean="0">
                <a:latin typeface="Arial" charset="0"/>
                <a:cs typeface="Arial" charset="0"/>
              </a:rPr>
              <a:t>Социальные драйверы развития</a:t>
            </a:r>
          </a:p>
        </p:txBody>
      </p:sp>
      <p:sp>
        <p:nvSpPr>
          <p:cNvPr id="9219" name="Содержимое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05288"/>
          </a:xfrm>
        </p:spPr>
        <p:txBody>
          <a:bodyPr/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ru-RU" sz="2800" dirty="0" smtClean="0">
                <a:latin typeface="Arial" charset="0"/>
                <a:cs typeface="Arial" charset="0"/>
              </a:rPr>
              <a:t>Инвестиции в образование.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ru-RU" sz="2800" dirty="0" smtClean="0">
                <a:latin typeface="Arial" charset="0"/>
                <a:cs typeface="Arial" charset="0"/>
              </a:rPr>
              <a:t>Финансовая активность домохозяйств, включая ипотечное кредитование.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ru-RU" sz="2800" dirty="0" smtClean="0">
                <a:latin typeface="Arial" charset="0"/>
                <a:cs typeface="Arial" charset="0"/>
              </a:rPr>
              <a:t>Формирование массового потребительского стандарта  среднего класса. 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ru-RU" dirty="0" smtClean="0">
              <a:latin typeface="Arial" charset="0"/>
              <a:cs typeface="Arial" charset="0"/>
            </a:endParaRPr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ru-RU" dirty="0" smtClean="0">
              <a:latin typeface="Arial" charset="0"/>
              <a:cs typeface="Arial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CBD1DD-F456-48E9-B772-111669B72CEB}" type="slidenum">
              <a:rPr lang="ru-RU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01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2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70000"/>
              </a:lnSpc>
            </a:pPr>
            <a:r>
              <a:rPr lang="ru-RU" sz="3600" smtClean="0">
                <a:latin typeface="Arial" charset="0"/>
                <a:cs typeface="Arial" charset="0"/>
              </a:rPr>
              <a:t>Какие изменения  и как могут повлиять на уровень неравенства в России?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ru-RU" sz="2400" dirty="0" smtClean="0">
                <a:latin typeface="Arial" charset="0"/>
                <a:cs typeface="Arial" charset="0"/>
              </a:rPr>
              <a:t>За счет мер распределительной политики, адресованных беднейшим (пособия  и минимальная заработная плата) </a:t>
            </a:r>
            <a:r>
              <a:rPr lang="ru-RU" sz="2400" b="1" dirty="0" smtClean="0">
                <a:solidFill>
                  <a:schemeClr val="folHlink"/>
                </a:solidFill>
                <a:latin typeface="Arial" charset="0"/>
                <a:cs typeface="Arial" charset="0"/>
              </a:rPr>
              <a:t>- - - +↓;</a:t>
            </a:r>
          </a:p>
          <a:p>
            <a:pPr marL="609600" indent="-6096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ru-RU" sz="2400" dirty="0" smtClean="0">
                <a:latin typeface="Arial" charset="0"/>
                <a:cs typeface="Arial" charset="0"/>
              </a:rPr>
              <a:t>За счет мер распределительной политики, адресованных  богатым слоям населения </a:t>
            </a:r>
            <a:r>
              <a:rPr lang="ru-RU" sz="2400" b="1" dirty="0" smtClean="0">
                <a:solidFill>
                  <a:schemeClr val="folHlink"/>
                </a:solidFill>
                <a:latin typeface="Arial" charset="0"/>
                <a:cs typeface="Arial" charset="0"/>
              </a:rPr>
              <a:t>- - + + ↓;</a:t>
            </a:r>
            <a:r>
              <a:rPr lang="ru-RU" sz="2400" dirty="0" smtClean="0">
                <a:solidFill>
                  <a:schemeClr val="folHlink"/>
                </a:solidFill>
                <a:latin typeface="Arial" charset="0"/>
                <a:cs typeface="Arial" charset="0"/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ru-RU" sz="2400" dirty="0" smtClean="0">
                <a:latin typeface="Arial" charset="0"/>
                <a:cs typeface="Arial" charset="0"/>
              </a:rPr>
              <a:t>Эффекты развития (создание новых рабочих, рост образования, повышение производительности труда)  </a:t>
            </a:r>
            <a:r>
              <a:rPr lang="ru-RU" sz="2400" b="1" dirty="0" smtClean="0">
                <a:solidFill>
                  <a:schemeClr val="folHlink"/>
                </a:solidFill>
                <a:latin typeface="Arial" charset="0"/>
                <a:cs typeface="Arial" charset="0"/>
              </a:rPr>
              <a:t>+ + - ↑;</a:t>
            </a:r>
          </a:p>
          <a:p>
            <a:pPr marL="609600" indent="-6096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ru-RU" sz="2400" dirty="0" smtClean="0">
                <a:latin typeface="Arial" charset="0"/>
                <a:cs typeface="Arial" charset="0"/>
              </a:rPr>
              <a:t>Институциональное развитие, направленное на выравнивание доходов на различных этапах жизненного  и трудового цикла (страхование, пенсионное обеспечение, кредитование) </a:t>
            </a:r>
            <a:r>
              <a:rPr lang="ru-RU" sz="2400" b="1" dirty="0" smtClean="0">
                <a:solidFill>
                  <a:schemeClr val="folHlink"/>
                </a:solidFill>
                <a:latin typeface="Arial" charset="0"/>
                <a:cs typeface="Arial" charset="0"/>
              </a:rPr>
              <a:t>- - + + ↑.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9B89F-A606-4CBB-AAE5-B4548D8B33D8}" type="slidenum">
              <a:rPr lang="ru-RU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35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8280920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559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424936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644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568952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276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0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3594287"/>
              </p:ext>
            </p:extLst>
          </p:nvPr>
        </p:nvGraphicFramePr>
        <p:xfrm>
          <a:off x="611560" y="1052736"/>
          <a:ext cx="8053215" cy="5320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3528" y="188640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Динамика ВВП, денежных доходов, заработной платы и пенсии в 1992-2011 гг. (1991 г. = 100%), декабрьские данные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14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468313" y="657225"/>
            <a:ext cx="8424862" cy="584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latin typeface="Times New Roman" pitchFamily="18" charset="0"/>
              </a:rPr>
              <a:t>Динамика структуры денежных доходов, 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1990 – 2010 гг., </a:t>
            </a:r>
            <a:r>
              <a:rPr lang="ru-RU" sz="1600" b="1">
                <a:latin typeface="Times New Roman" pitchFamily="18" charset="0"/>
              </a:rPr>
              <a:t>с учетом скрытой заработной платы</a:t>
            </a:r>
          </a:p>
        </p:txBody>
      </p:sp>
      <p:graphicFrame>
        <p:nvGraphicFramePr>
          <p:cNvPr id="23333" name="Group 805"/>
          <p:cNvGraphicFramePr>
            <a:graphicFrameLocks noGrp="1"/>
          </p:cNvGraphicFramePr>
          <p:nvPr/>
        </p:nvGraphicFramePr>
        <p:xfrm>
          <a:off x="395288" y="1268413"/>
          <a:ext cx="8353425" cy="5457826"/>
        </p:xfrm>
        <a:graphic>
          <a:graphicData uri="http://schemas.openxmlformats.org/drawingml/2006/table">
            <a:tbl>
              <a:tblPr/>
              <a:tblGrid>
                <a:gridCol w="547687"/>
                <a:gridCol w="822325"/>
                <a:gridCol w="1300163"/>
                <a:gridCol w="1541462"/>
                <a:gridCol w="1095375"/>
                <a:gridCol w="890588"/>
                <a:gridCol w="957262"/>
                <a:gridCol w="1198563"/>
              </a:tblGrid>
              <a:tr h="211138">
                <a:tc rowSpan="2">
                  <a:txBody>
                    <a:bodyPr/>
                    <a:lstStyle/>
                    <a:p>
                      <a:pPr marL="920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Год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Всего ден. доходов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В том числе (в процентах):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08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доходы от предприни-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мательской деятельности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оплата труда, включая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скрытую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том числе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скрытая заработная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плата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соц. вып-латы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доходы  от собствен-ности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другие доходы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1985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2,7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74,8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76,4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73,6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18,6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62,8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66,5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27,9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64,9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66,5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31,2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62,8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24,7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67,5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11,6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65,5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20,8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9,0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9,7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65,2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24,0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14,9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8,2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100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9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66,4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23,0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18,0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6,3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2,0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338" name="Номер слайда 3"/>
          <p:cNvSpPr txBox="1">
            <a:spLocks noGrp="1"/>
          </p:cNvSpPr>
          <p:nvPr/>
        </p:nvSpPr>
        <p:spPr bwMode="auto">
          <a:xfrm>
            <a:off x="8172450" y="6597650"/>
            <a:ext cx="792163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85670192-1C44-44CA-A578-E193883C17DA}" type="slidenum">
              <a:rPr lang="ru-RU" sz="1000"/>
              <a:pPr algn="r" eaLnBrk="1" hangingPunct="1"/>
              <a:t>3</a:t>
            </a:fld>
            <a:endParaRPr lang="ru-RU" sz="10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46DBFB-C0E9-4951-BF5F-8D132FB3A4EB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60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8424935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66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0" cy="5491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226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490538"/>
          </a:xfrm>
        </p:spPr>
        <p:txBody>
          <a:bodyPr/>
          <a:lstStyle/>
          <a:p>
            <a:r>
              <a:rPr lang="ru-RU" sz="2000" b="1" dirty="0" smtClean="0"/>
              <a:t>Классификация линий бедности </a:t>
            </a:r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980728"/>
            <a:ext cx="8964612" cy="5184775"/>
          </a:xfrm>
          <a:noFill/>
        </p:spPr>
      </p:pic>
      <p:cxnSp>
        <p:nvCxnSpPr>
          <p:cNvPr id="8" name="Соединительная линия уступом 7"/>
          <p:cNvCxnSpPr/>
          <p:nvPr/>
        </p:nvCxnSpPr>
        <p:spPr>
          <a:xfrm rot="5400000">
            <a:off x="2411760" y="3717032"/>
            <a:ext cx="3240360" cy="936104"/>
          </a:xfrm>
          <a:prstGeom prst="bentConnector3">
            <a:avLst>
              <a:gd name="adj1" fmla="val 3403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Соединительная линия уступом 24"/>
          <p:cNvCxnSpPr/>
          <p:nvPr/>
        </p:nvCxnSpPr>
        <p:spPr>
          <a:xfrm>
            <a:off x="5436096" y="6957392"/>
            <a:ext cx="914400" cy="9144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6756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4744"/>
            <a:ext cx="8856984" cy="396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143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549275"/>
            <a:ext cx="7677150" cy="581025"/>
          </a:xfrm>
        </p:spPr>
        <p:txBody>
          <a:bodyPr/>
          <a:lstStyle/>
          <a:p>
            <a:pPr algn="ctr" eaLnBrk="1" hangingPunct="1"/>
            <a:r>
              <a:rPr lang="ru-RU" sz="3200" b="0" smtClean="0"/>
              <a:t>Изменения в социальной структуре</a:t>
            </a:r>
          </a:p>
        </p:txBody>
      </p:sp>
      <p:graphicFrame>
        <p:nvGraphicFramePr>
          <p:cNvPr id="19459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179388" y="2492375"/>
          <a:ext cx="8785225" cy="380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r:id="rId3" imgW="8791194" imgH="3810330" progId="Excel.Chart.8">
                  <p:embed/>
                </p:oleObj>
              </mc:Choice>
              <mc:Fallback>
                <p:oleObj r:id="rId3" imgW="8791194" imgH="3810330" progId="Excel.Char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492375"/>
                        <a:ext cx="8785225" cy="3808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Text Box 9"/>
          <p:cNvSpPr txBox="1">
            <a:spLocks noChangeArrowheads="1"/>
          </p:cNvSpPr>
          <p:nvPr/>
        </p:nvSpPr>
        <p:spPr bwMode="auto">
          <a:xfrm>
            <a:off x="2195513" y="1989138"/>
            <a:ext cx="47513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ru-RU">
                <a:solidFill>
                  <a:srgbClr val="FF9933"/>
                </a:solidFill>
                <a:sym typeface="Wingdings" pitchFamily="2" charset="2"/>
              </a:rPr>
              <a:t></a:t>
            </a:r>
            <a:r>
              <a:rPr lang="ru-RU"/>
              <a:t>2004 год                                  </a:t>
            </a:r>
            <a:r>
              <a:rPr lang="ru-RU">
                <a:solidFill>
                  <a:schemeClr val="tx2"/>
                </a:solidFill>
                <a:sym typeface="Wingdings" pitchFamily="2" charset="2"/>
              </a:rPr>
              <a:t></a:t>
            </a:r>
            <a:r>
              <a:rPr lang="ru-RU"/>
              <a:t> 2007 год</a:t>
            </a:r>
          </a:p>
        </p:txBody>
      </p:sp>
    </p:spTree>
    <p:extLst>
      <p:ext uri="{BB962C8B-B14F-4D97-AF65-F5344CB8AC3E}">
        <p14:creationId xmlns:p14="http://schemas.microsoft.com/office/powerpoint/2010/main" val="3818691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0" smtClean="0"/>
              <a:t>Мобильность в разрезе социальных страт 2004 года</a:t>
            </a:r>
          </a:p>
        </p:txBody>
      </p:sp>
      <p:graphicFrame>
        <p:nvGraphicFramePr>
          <p:cNvPr id="5122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7938" y="1743075"/>
          <a:ext cx="8872537" cy="413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Диаграмма" r:id="rId3" imgW="4991100" imgH="2133600" progId="Excel.Chart.8">
                  <p:embed/>
                </p:oleObj>
              </mc:Choice>
              <mc:Fallback>
                <p:oleObj name="Диаграмма" r:id="rId3" imgW="4991100" imgH="213360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8" y="1743075"/>
                        <a:ext cx="8872537" cy="413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02072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196</TotalTime>
  <Words>484</Words>
  <Application>Microsoft Office PowerPoint</Application>
  <PresentationFormat>Экран (4:3)</PresentationFormat>
  <Paragraphs>178</Paragraphs>
  <Slides>19</Slides>
  <Notes>16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Тема Office</vt:lpstr>
      <vt:lpstr>1_Тема Office</vt:lpstr>
      <vt:lpstr>Диаграмма Microsoft Excel</vt:lpstr>
      <vt:lpstr>Диаграмма</vt:lpstr>
      <vt:lpstr>Проблемы и ресурсы развития  через призму характеристик благосостояния</vt:lpstr>
      <vt:lpstr>Презентация PowerPoint</vt:lpstr>
      <vt:lpstr>Презентация PowerPoint</vt:lpstr>
      <vt:lpstr>Презентация PowerPoint</vt:lpstr>
      <vt:lpstr>Презентация PowerPoint</vt:lpstr>
      <vt:lpstr>Классификация линий бедности </vt:lpstr>
      <vt:lpstr>Презентация PowerPoint</vt:lpstr>
      <vt:lpstr>Изменения в социальной структуре</vt:lpstr>
      <vt:lpstr>Мобильность в разрезе социальных страт 2004 года</vt:lpstr>
      <vt:lpstr>Мобильность в разрезе социальных страт 2007 года</vt:lpstr>
      <vt:lpstr>Динамика неравенства в России в последние 20 лет</vt:lpstr>
      <vt:lpstr>Факторы неравенства в России в 1992-2010 гг. </vt:lpstr>
      <vt:lpstr>Факторы неравенства в России и странах Европы, 2006</vt:lpstr>
      <vt:lpstr>Социальные ловушки развития</vt:lpstr>
      <vt:lpstr>Социальные драйверы развития</vt:lpstr>
      <vt:lpstr>Какие изменения  и как могут повлиять на уровень неравенства в России?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и ресурсы развития  через призму характеристик благосостояния</dc:title>
  <dc:creator>Liliya</dc:creator>
  <cp:lastModifiedBy>Лопатина Елена Юрьевна</cp:lastModifiedBy>
  <cp:revision>18</cp:revision>
  <cp:lastPrinted>2012-10-04T21:21:59Z</cp:lastPrinted>
  <dcterms:created xsi:type="dcterms:W3CDTF">2012-10-04T18:27:18Z</dcterms:created>
  <dcterms:modified xsi:type="dcterms:W3CDTF">2012-11-13T11:09:08Z</dcterms:modified>
</cp:coreProperties>
</file>