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0" r:id="rId3"/>
    <p:sldId id="362" r:id="rId4"/>
    <p:sldId id="348" r:id="rId5"/>
    <p:sldId id="349" r:id="rId6"/>
    <p:sldId id="363" r:id="rId7"/>
    <p:sldId id="360" r:id="rId8"/>
    <p:sldId id="361" r:id="rId9"/>
    <p:sldId id="331" r:id="rId10"/>
    <p:sldId id="352" r:id="rId11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0063A4"/>
    <a:srgbClr val="A5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6"/>
  </p:normalViewPr>
  <p:slideViewPr>
    <p:cSldViewPr snapToGrid="0" snapToObjects="1" showGuides="1">
      <p:cViewPr varScale="1">
        <p:scale>
          <a:sx n="108" d="100"/>
          <a:sy n="108" d="100"/>
        </p:scale>
        <p:origin x="342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8FE72-841E-4802-AE4B-C461F7A30449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E2BD4-C216-48A9-A6F9-F04869901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2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DAB9-9EA3-8E4C-A815-B628284E046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B242F-6C55-944A-ACBE-B4CC64D78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40013" y="1190828"/>
            <a:ext cx="7200900" cy="2420938"/>
          </a:xfrm>
        </p:spPr>
        <p:txBody>
          <a:bodyPr bIns="0"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Circe" charset="0"/>
                <a:ea typeface="Circe" charset="0"/>
                <a:cs typeface="Circe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640013" y="3611766"/>
            <a:ext cx="72009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cap="all" baseline="0">
                <a:solidFill>
                  <a:srgbClr val="A5CBEB"/>
                </a:solidFill>
                <a:latin typeface="Circe" charset="0"/>
                <a:ea typeface="Circe" charset="0"/>
                <a:cs typeface="Circ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5133" y="661481"/>
            <a:ext cx="1517912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33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F4C4-54F2-0E42-9E19-B14B6D7B0472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97938" y="365125"/>
            <a:ext cx="27432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2BB8-7644-6D47-B676-97789BC79DF5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7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95550" y="1190828"/>
            <a:ext cx="7200900" cy="2420938"/>
          </a:xfrm>
        </p:spPr>
        <p:txBody>
          <a:bodyPr bIns="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Circe" charset="0"/>
                <a:ea typeface="Circe" charset="0"/>
                <a:cs typeface="Circe" charset="0"/>
              </a:defRPr>
            </a:lvl1pPr>
          </a:lstStyle>
          <a:p>
            <a:r>
              <a:rPr lang="ru-RU" dirty="0"/>
              <a:t>Спасибо за внимание!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763" y="3755174"/>
            <a:ext cx="1852474" cy="5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6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latin typeface="Circe" charset="0"/>
                <a:ea typeface="Circe" charset="0"/>
                <a:cs typeface="Circe" charset="0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3A4"/>
              </a:buClr>
              <a:defRPr b="0" i="0">
                <a:latin typeface="Circe" charset="0"/>
                <a:ea typeface="Circe" charset="0"/>
                <a:cs typeface="Circe" charset="0"/>
              </a:defRPr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 b="0" i="0">
                <a:latin typeface="Circe" charset="0"/>
                <a:ea typeface="Circe" charset="0"/>
                <a:cs typeface="Circe" charset="0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latin typeface="Circe" charset="0"/>
                <a:ea typeface="Circe" charset="0"/>
                <a:cs typeface="Circe" charset="0"/>
              </a:defRPr>
            </a:lvl3pPr>
            <a:lvl4pPr>
              <a:defRPr b="0" i="0">
                <a:latin typeface="Circe" charset="0"/>
                <a:ea typeface="Circe" charset="0"/>
                <a:cs typeface="Circe" charset="0"/>
              </a:defRPr>
            </a:lvl4pPr>
            <a:lvl5pPr>
              <a:defRPr b="0" i="0">
                <a:latin typeface="Circe" charset="0"/>
                <a:ea typeface="Circe" charset="0"/>
                <a:cs typeface="Circe" charset="0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B36D5-FBEC-5E4B-BC03-0BEF529B60DC}" type="datetime1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3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013" y="1089025"/>
            <a:ext cx="8135938" cy="2436558"/>
          </a:xfrm>
        </p:spPr>
        <p:txBody>
          <a:bodyPr bIns="0" anchor="b">
            <a:normAutofit/>
          </a:bodyPr>
          <a:lstStyle>
            <a:lvl1pPr>
              <a:defRPr sz="4800"/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0013" y="3740816"/>
            <a:ext cx="8135938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rgbClr val="F7931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05" y="659654"/>
            <a:ext cx="1530858" cy="4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5D073-ACE1-C444-83F5-E261B001EBCB}" type="datetime1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839789" y="1989139"/>
            <a:ext cx="5089063" cy="4200524"/>
          </a:xfrm>
        </p:spPr>
        <p:txBody>
          <a:bodyPr/>
          <a:lstStyle>
            <a:lvl1pPr>
              <a:buClr>
                <a:srgbClr val="0063A4"/>
              </a:buClr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Arial" charset="0"/>
              <a:buChar char="•"/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6240463" y="1989139"/>
            <a:ext cx="5400675" cy="4200524"/>
          </a:xfrm>
        </p:spPr>
        <p:txBody>
          <a:bodyPr/>
          <a:lstStyle>
            <a:lvl1pPr marL="228600" indent="-228600">
              <a:buClr>
                <a:srgbClr val="0063A4"/>
              </a:buClr>
              <a:buFont typeface="Arial" charset="0"/>
              <a:buChar char="•"/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936162" cy="144303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989137"/>
            <a:ext cx="5089063" cy="51593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F793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660903"/>
            <a:ext cx="5089063" cy="3528759"/>
          </a:xfrm>
        </p:spPr>
        <p:txBody>
          <a:bodyPr/>
          <a:lstStyle>
            <a:lvl1pPr>
              <a:buClr>
                <a:srgbClr val="0063A4"/>
              </a:buClr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Arial" charset="0"/>
              <a:buChar char="•"/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0463" y="1989137"/>
            <a:ext cx="5400675" cy="51593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F793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0463" y="2660903"/>
            <a:ext cx="5400675" cy="3528759"/>
          </a:xfrm>
        </p:spPr>
        <p:txBody>
          <a:bodyPr/>
          <a:lstStyle>
            <a:lvl1pPr marL="228600" indent="-228600">
              <a:buClr>
                <a:srgbClr val="0063A4"/>
              </a:buClr>
              <a:buFont typeface="Arial" charset="0"/>
              <a:buChar char="•"/>
              <a:defRPr/>
            </a:lvl1pPr>
            <a:lvl2pPr marL="685800" indent="-228600">
              <a:buClr>
                <a:srgbClr val="F7931D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36FB-DBD7-FA43-8D73-CBE74CA361AB}" type="datetime1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1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DC0B-316C-7449-A3A8-D61921742CF9}" type="datetime1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F150-F6DC-4240-837F-3E7F3833A97F}" type="datetime1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0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9001125" cy="14398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989138"/>
            <a:ext cx="6172200" cy="3871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989138"/>
            <a:ext cx="3932237" cy="3879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D0BB-812D-0D4F-9A21-E7073D25A01D}" type="datetime1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8300"/>
            <a:ext cx="9001125" cy="14398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989138"/>
            <a:ext cx="6172200" cy="3871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989138"/>
            <a:ext cx="3932237" cy="3879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F499-892A-0247-B587-389739E885A1}" type="datetime1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443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989137"/>
            <a:ext cx="10802938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19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fld id="{D58A2FEF-C06E-C14B-BDFF-88B1E18C2879}" type="datetime1">
              <a:rPr lang="ru-RU" smtClean="0"/>
              <a:pPr/>
              <a:t>24.11.2025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4196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63A4"/>
                </a:solidFill>
                <a:latin typeface="Circe Light" charset="0"/>
                <a:ea typeface="Circe Light" charset="0"/>
                <a:cs typeface="Circe Light" charset="0"/>
              </a:defRPr>
            </a:lvl1pPr>
          </a:lstStyle>
          <a:p>
            <a:r>
              <a:rPr lang="ru-RU"/>
              <a:t>ИНСТИТУТ ГАЙДАРА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7938" y="6419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63A4"/>
                </a:solidFill>
                <a:latin typeface="Circe" charset="0"/>
                <a:ea typeface="Circe" charset="0"/>
                <a:cs typeface="Circe" charset="0"/>
              </a:defRPr>
            </a:lvl1pPr>
          </a:lstStyle>
          <a:p>
            <a:fld id="{A5AC5857-4F37-EB47-BC6E-D3E7A4BAC6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45443" y="1"/>
            <a:ext cx="1646557" cy="161249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25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 cap="all" baseline="0">
          <a:solidFill>
            <a:srgbClr val="0063A4"/>
          </a:solidFill>
          <a:latin typeface="Circe" charset="0"/>
          <a:ea typeface="Circe" charset="0"/>
          <a:cs typeface="Circ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3A4"/>
        </a:buClr>
        <a:buFont typeface="Arial" charset="0"/>
        <a:buChar char="•"/>
        <a:defRPr sz="2000" b="0" i="0" kern="1200">
          <a:solidFill>
            <a:schemeClr val="tx1"/>
          </a:solidFill>
          <a:latin typeface="Circe Light" charset="0"/>
          <a:ea typeface="Circe Light" charset="0"/>
          <a:cs typeface="Circe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931D"/>
        </a:buClr>
        <a:buFont typeface="Wingdings" charset="2"/>
        <a:buChar char="§"/>
        <a:defRPr sz="1800" b="0" i="0" kern="1200">
          <a:solidFill>
            <a:schemeClr val="tx1"/>
          </a:solidFill>
          <a:latin typeface="Circe Light" charset="0"/>
          <a:ea typeface="Circe Light" charset="0"/>
          <a:cs typeface="Circe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charset="2"/>
        <a:buChar char="§"/>
        <a:defRPr sz="1600" b="0" i="0" kern="1200">
          <a:solidFill>
            <a:schemeClr val="tx1"/>
          </a:solidFill>
          <a:latin typeface="Circe Light" charset="0"/>
          <a:ea typeface="Circe Light" charset="0"/>
          <a:cs typeface="Circe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Circe Light" charset="0"/>
          <a:ea typeface="Circe Light" charset="0"/>
          <a:cs typeface="Circe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b="0" i="0" kern="1200">
          <a:solidFill>
            <a:schemeClr val="tx1"/>
          </a:solidFill>
          <a:latin typeface="Circe Light" charset="0"/>
          <a:ea typeface="Circe Light" charset="0"/>
          <a:cs typeface="Circ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1663" userDrawn="1">
          <p15:clr>
            <a:srgbClr val="F26B43"/>
          </p15:clr>
        </p15:guide>
        <p15:guide id="3" pos="2797" userDrawn="1">
          <p15:clr>
            <a:srgbClr val="F26B43"/>
          </p15:clr>
        </p15:guide>
        <p15:guide id="4" pos="3931" userDrawn="1">
          <p15:clr>
            <a:srgbClr val="F26B43"/>
          </p15:clr>
        </p15:guide>
        <p15:guide id="5" pos="5065" userDrawn="1">
          <p15:clr>
            <a:srgbClr val="F26B43"/>
          </p15:clr>
        </p15:guide>
        <p15:guide id="6" pos="6199" userDrawn="1">
          <p15:clr>
            <a:srgbClr val="F26B43"/>
          </p15:clr>
        </p15:guide>
        <p15:guide id="7" pos="7333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139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pos="6788" userDrawn="1">
          <p15:clr>
            <a:srgbClr val="F26B43"/>
          </p15:clr>
        </p15:guide>
        <p15:guide id="13" orient="horz" pos="3884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odias.eu/" TargetMode="External"/><Relationship Id="rId3" Type="http://schemas.openxmlformats.org/officeDocument/2006/relationships/hyperlink" Target="https://www.data-archive.ac.uk/" TargetMode="External"/><Relationship Id="rId7" Type="http://schemas.openxmlformats.org/officeDocument/2006/relationships/hyperlink" Target="https://dans.knaw.nl/en/" TargetMode="External"/><Relationship Id="rId2" Type="http://schemas.openxmlformats.org/officeDocument/2006/relationships/hyperlink" Target="https://www.ukdataservice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b.nomics.world/" TargetMode="External"/><Relationship Id="rId5" Type="http://schemas.openxmlformats.org/officeDocument/2006/relationships/hyperlink" Target="https://www.konsortswd.de/en/about/ratswd/" TargetMode="External"/><Relationship Id="rId10" Type="http://schemas.openxmlformats.org/officeDocument/2006/relationships/hyperlink" Target="https://odesi.ca/en" TargetMode="External"/><Relationship Id="rId4" Type="http://schemas.openxmlformats.org/officeDocument/2006/relationships/hyperlink" Target="https://snd.se/en" TargetMode="External"/><Relationship Id="rId9" Type="http://schemas.openxmlformats.org/officeDocument/2006/relationships/hyperlink" Target="https://ardc.edu.a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sitory.econdata.tech/datas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iep.ru/ru/analytic_sets/search?page=1&amp;page_size=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inlibrary.ru/s/finarchive/page/hom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0" y="1254395"/>
            <a:ext cx="9188657" cy="2339975"/>
          </a:xfrm>
        </p:spPr>
        <p:txBody>
          <a:bodyPr>
            <a:noAutofit/>
          </a:bodyPr>
          <a:lstStyle/>
          <a:p>
            <a:pPr>
              <a:lnSpc>
                <a:spcPts val="5176"/>
              </a:lnSpc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[</a:t>
            </a:r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большие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]</a:t>
            </a:r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данные – роскошь или ресурсное проклятие?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70FC33-D6CA-4BA0-BD3B-34D3C489D279}"/>
              </a:ext>
            </a:extLst>
          </p:cNvPr>
          <p:cNvSpPr/>
          <p:nvPr/>
        </p:nvSpPr>
        <p:spPr>
          <a:xfrm>
            <a:off x="1628140" y="4587942"/>
            <a:ext cx="10437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Noto Sans"/>
              </a:rPr>
              <a:t>«Выйти замуж не напасть, лишь бы замужем не пропасть…</a:t>
            </a:r>
            <a:r>
              <a:rPr lang="ru-RU" i="1" dirty="0">
                <a:solidFill>
                  <a:schemeClr val="bg1"/>
                </a:solidFill>
              </a:rPr>
              <a:t>»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  <a:latin typeface="Noto Sans"/>
              </a:rPr>
              <a:t>Русская поговорка)</a:t>
            </a:r>
          </a:p>
          <a:p>
            <a:endParaRPr lang="ru-RU" i="1" dirty="0">
              <a:solidFill>
                <a:schemeClr val="bg1"/>
              </a:solidFill>
              <a:latin typeface="Noto Sans"/>
            </a:endParaRPr>
          </a:p>
          <a:p>
            <a:r>
              <a:rPr lang="ru-RU" i="1" dirty="0" err="1">
                <a:solidFill>
                  <a:schemeClr val="bg1"/>
                </a:solidFill>
                <a:latin typeface="Noto Sans"/>
              </a:rPr>
              <a:t>Турунцева</a:t>
            </a:r>
            <a:r>
              <a:rPr lang="ru-RU" i="1" dirty="0">
                <a:solidFill>
                  <a:schemeClr val="bg1"/>
                </a:solidFill>
                <a:latin typeface="Noto Sans"/>
              </a:rPr>
              <a:t> Марина Юрьевна</a:t>
            </a:r>
          </a:p>
          <a:p>
            <a:r>
              <a:rPr lang="ru-RU" i="1" dirty="0">
                <a:solidFill>
                  <a:schemeClr val="bg1"/>
                </a:solidFill>
                <a:latin typeface="Noto Sans"/>
              </a:rPr>
              <a:t>К.э.н., </a:t>
            </a:r>
            <a:r>
              <a:rPr lang="ru-RU" i="1" dirty="0" err="1">
                <a:solidFill>
                  <a:schemeClr val="bg1"/>
                </a:solidFill>
                <a:latin typeface="Noto Sans"/>
              </a:rPr>
              <a:t>с.н.с</a:t>
            </a:r>
            <a:r>
              <a:rPr lang="ru-RU" i="1" dirty="0">
                <a:solidFill>
                  <a:schemeClr val="bg1"/>
                </a:solidFill>
                <a:latin typeface="Noto Sans"/>
              </a:rPr>
              <a:t>, Институт Гайдара</a:t>
            </a:r>
          </a:p>
          <a:p>
            <a:endParaRPr lang="ru-RU" i="1" dirty="0">
              <a:solidFill>
                <a:schemeClr val="bg1"/>
              </a:solidFill>
              <a:latin typeface="Noto Sans"/>
            </a:endParaRPr>
          </a:p>
          <a:p>
            <a:r>
              <a:rPr lang="ru-RU" i="1" dirty="0">
                <a:solidFill>
                  <a:schemeClr val="bg1"/>
                </a:solidFill>
                <a:latin typeface="Noto Sans"/>
              </a:rPr>
              <a:t>12.11.2025, Москва, 16-й семинар по экономическим исследованиям «Большие и альтернативные данные в финансах и экономике: вызовы и достижения»</a:t>
            </a:r>
          </a:p>
        </p:txBody>
      </p:sp>
    </p:spTree>
    <p:extLst>
      <p:ext uri="{BB962C8B-B14F-4D97-AF65-F5344CB8AC3E}">
        <p14:creationId xmlns:p14="http://schemas.microsoft.com/office/powerpoint/2010/main" val="102979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BA9EE-75B8-49BB-988A-C7C2610F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846987"/>
          </a:xfrm>
        </p:spPr>
        <p:txBody>
          <a:bodyPr>
            <a:normAutofit/>
          </a:bodyPr>
          <a:lstStyle/>
          <a:p>
            <a:r>
              <a:rPr lang="ru-RU" sz="3600" dirty="0"/>
              <a:t>Что дальше?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C006E-9CD3-48B5-A6EE-2E8DF4F9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11"/>
            <a:ext cx="10802938" cy="419785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Расширение числа источников, как в озере, так и на платформе анализа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Расширение аналитических возможностей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ИИ-помощники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Репозитории моделей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Дистанционные рабочие места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Оцифровка исторической статистики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2A09F-6B82-4836-B857-62B52636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F6D73-A254-4581-AD48-5446421E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7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6322F-6B2A-4718-82C0-2AD653DE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2937" cy="1110749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 для  Социально-экономических исследований: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0F787-5D5B-458D-984A-F032B51D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738"/>
            <a:ext cx="10802938" cy="413994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Большие данные</a:t>
            </a:r>
          </a:p>
          <a:p>
            <a:endParaRPr lang="ru-RU" sz="2800" dirty="0"/>
          </a:p>
          <a:p>
            <a:pPr>
              <a:spcBef>
                <a:spcPts val="6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Административные, ведомственные и юридические данные</a:t>
            </a:r>
          </a:p>
          <a:p>
            <a:pPr>
              <a:spcBef>
                <a:spcPts val="600"/>
              </a:spcBef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Официальные методически согласованные социально-экономические статистические данные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3006F-EB6E-4A8E-A031-2C54A4A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23B44-EE8F-43F2-B034-B9C5209D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5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6322F-6B2A-4718-82C0-2AD653DE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2937" cy="1110749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Направления исследований с </a:t>
            </a:r>
            <a:r>
              <a:rPr lang="en-US" dirty="0"/>
              <a:t>[</a:t>
            </a:r>
            <a:r>
              <a:rPr lang="ru-RU" dirty="0"/>
              <a:t>большими</a:t>
            </a:r>
            <a:r>
              <a:rPr lang="en-US" dirty="0"/>
              <a:t>]</a:t>
            </a:r>
            <a:r>
              <a:rPr lang="ru-RU" dirty="0"/>
              <a:t> данными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0F787-5D5B-458D-984A-F032B51DB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9738"/>
            <a:ext cx="10802938" cy="4139948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Финансы</a:t>
            </a:r>
          </a:p>
          <a:p>
            <a:endParaRPr lang="ru-RU" sz="2800" dirty="0"/>
          </a:p>
          <a:p>
            <a:pPr>
              <a:spcBef>
                <a:spcPts val="6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Цены</a:t>
            </a:r>
          </a:p>
          <a:p>
            <a:pPr>
              <a:spcBef>
                <a:spcPts val="600"/>
              </a:spcBef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Статистика внешней торговли</a:t>
            </a:r>
          </a:p>
          <a:p>
            <a:pPr>
              <a:spcBef>
                <a:spcPts val="600"/>
              </a:spcBef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Языковые модели</a:t>
            </a:r>
          </a:p>
          <a:p>
            <a:pPr>
              <a:spcBef>
                <a:spcPts val="600"/>
              </a:spcBef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Географические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3006F-EB6E-4A8E-A031-2C54A4A7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23B44-EE8F-43F2-B034-B9C5209D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7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849F0-066D-4364-9822-5CFDC634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2938" cy="1070270"/>
          </a:xfrm>
        </p:spPr>
        <p:txBody>
          <a:bodyPr>
            <a:noAutofit/>
          </a:bodyPr>
          <a:lstStyle/>
          <a:p>
            <a:r>
              <a:rPr lang="ru-RU" sz="3600" dirty="0"/>
              <a:t>Данные для социально-экономических исследований: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AAE01-C53F-4EF5-B7BF-CB7F25EE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605517"/>
            <a:ext cx="11013817" cy="457144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Технические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сбор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хранение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 предоставление пользователю</a:t>
            </a:r>
            <a:endParaRPr lang="ru-RU" sz="2400" dirty="0"/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Методологические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Обеспечение сопоставимости </a:t>
            </a:r>
            <a:r>
              <a:rPr lang="en-US" sz="2000" dirty="0"/>
              <a:t>[</a:t>
            </a:r>
            <a:r>
              <a:rPr lang="ru-RU" sz="2000" dirty="0"/>
              <a:t>в пространстве и во времени</a:t>
            </a:r>
            <a:r>
              <a:rPr lang="en-US" sz="2000" dirty="0"/>
              <a:t>]</a:t>
            </a:r>
            <a:r>
              <a:rPr lang="ru-RU" sz="2000" dirty="0"/>
              <a:t> внутри одного массива (или аналогичных);</a:t>
            </a:r>
            <a:r>
              <a:rPr lang="en-US" sz="2000" dirty="0"/>
              <a:t> </a:t>
            </a:r>
            <a:r>
              <a:rPr lang="ru-RU" sz="2000" dirty="0"/>
              <a:t>между разными массивами;</a:t>
            </a:r>
            <a:r>
              <a:rPr lang="en-US" sz="2000" dirty="0"/>
              <a:t> </a:t>
            </a:r>
            <a:r>
              <a:rPr lang="ru-RU" sz="2000" dirty="0"/>
              <a:t>с данными официальной статистики, ведомственными данными и т.д.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Язык и терминология</a:t>
            </a:r>
            <a:endParaRPr lang="ru-RU" sz="2400" dirty="0"/>
          </a:p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Аналитические/исследовательские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Адекватные методы обработки и анализа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ru-RU" sz="2000" dirty="0"/>
              <a:t>Адекватная </a:t>
            </a:r>
            <a:r>
              <a:rPr lang="en-US" sz="2000" dirty="0"/>
              <a:t>[</a:t>
            </a:r>
            <a:r>
              <a:rPr lang="ru-RU" sz="2000" dirty="0"/>
              <a:t>экономическая</a:t>
            </a:r>
            <a:r>
              <a:rPr lang="en-US" sz="2000" dirty="0"/>
              <a:t>]</a:t>
            </a:r>
            <a:r>
              <a:rPr lang="ru-RU" sz="2000" dirty="0"/>
              <a:t> интерпретация результатов </a:t>
            </a:r>
            <a:r>
              <a:rPr lang="en-US" sz="2000" dirty="0"/>
              <a:t>[→</a:t>
            </a:r>
            <a:r>
              <a:rPr lang="ru-RU" sz="2000" dirty="0"/>
              <a:t>?будущее экономического образования</a:t>
            </a:r>
            <a:r>
              <a:rPr lang="en-US" sz="2000" dirty="0"/>
              <a:t>?</a:t>
            </a:r>
            <a:r>
              <a:rPr lang="ru-RU" sz="2000" dirty="0"/>
              <a:t>+ИИ</a:t>
            </a:r>
            <a:r>
              <a:rPr lang="en-US" sz="2000" dirty="0"/>
              <a:t>]</a:t>
            </a:r>
            <a:endParaRPr lang="ru-RU" sz="17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95848-CAD4-440B-9A98-86D1DC5F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03138-28E2-4EB8-A7BD-50EF248C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ABD2F-6AB7-4AAB-AA12-A2E3C426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345615" cy="1126791"/>
          </a:xfrm>
        </p:spPr>
        <p:txBody>
          <a:bodyPr>
            <a:normAutofit fontScale="90000"/>
          </a:bodyPr>
          <a:lstStyle/>
          <a:p>
            <a:r>
              <a:rPr lang="ru-RU" dirty="0"/>
              <a:t>Агрегаторы данных: Международный опыт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15DF5-02AA-4298-8739-0477DAE5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379"/>
            <a:ext cx="10655595" cy="475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Большинство стран имеют агрегаторы социально-экономической информации: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Германия, Великобритания, Франция, Швеция, Нидерланды и др. страны имеют агрегаторы, объединяющие многочисленные базы данных  и поиск по ним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Примеры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агрегаторов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Великобритания </a:t>
            </a:r>
            <a:r>
              <a:rPr lang="en-US" dirty="0"/>
              <a:t>– </a:t>
            </a:r>
            <a:r>
              <a:rPr lang="en-US" dirty="0">
                <a:hlinkClick r:id="rId2"/>
              </a:rPr>
              <a:t>https://www.ukdataservice.ac.uk/</a:t>
            </a:r>
            <a:r>
              <a:rPr lang="ru-RU" dirty="0"/>
              <a:t>  и </a:t>
            </a:r>
            <a:r>
              <a:rPr lang="en-US" dirty="0">
                <a:hlinkClick r:id="rId3"/>
              </a:rPr>
              <a:t>https://www.data-archive.ac.uk/</a:t>
            </a:r>
            <a:endParaRPr lang="ru-RU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Швеция </a:t>
            </a:r>
            <a:r>
              <a:rPr lang="en-US" dirty="0"/>
              <a:t>– </a:t>
            </a:r>
            <a:r>
              <a:rPr lang="en-US" dirty="0">
                <a:hlinkClick r:id="rId4"/>
              </a:rPr>
              <a:t>https://snd.se/en</a:t>
            </a:r>
            <a:endParaRPr lang="ru-RU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Германия </a:t>
            </a:r>
            <a:r>
              <a:rPr lang="en-US" dirty="0"/>
              <a:t>– </a:t>
            </a:r>
            <a:r>
              <a:rPr lang="en-US" dirty="0">
                <a:hlinkClick r:id="rId5"/>
              </a:rPr>
              <a:t>https://www.konsortswd.de/en/about/ratswd/</a:t>
            </a:r>
            <a:endParaRPr lang="ru-RU" dirty="0">
              <a:hlinkClick r:id="rId6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Франция </a:t>
            </a:r>
            <a:r>
              <a:rPr lang="en-US" dirty="0"/>
              <a:t>– </a:t>
            </a:r>
            <a:r>
              <a:rPr lang="en-US" dirty="0">
                <a:hlinkClick r:id="rId6"/>
              </a:rPr>
              <a:t>https://db.nomics.world/</a:t>
            </a:r>
            <a:endParaRPr lang="ru-RU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Нидерланды – </a:t>
            </a:r>
            <a:r>
              <a:rPr lang="en-US" dirty="0">
                <a:hlinkClick r:id="rId7"/>
              </a:rPr>
              <a:t>https://dans.knaw.nl/en/</a:t>
            </a:r>
            <a:r>
              <a:rPr lang="ru-RU" dirty="0"/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Евросоюз </a:t>
            </a:r>
            <a:r>
              <a:rPr lang="en-US" dirty="0"/>
              <a:t>– </a:t>
            </a:r>
            <a:r>
              <a:rPr lang="en-US" dirty="0">
                <a:hlinkClick r:id="rId8"/>
              </a:rPr>
              <a:t>https://creodias.eu</a:t>
            </a:r>
            <a:endParaRPr lang="ru-RU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Австралия – </a:t>
            </a:r>
            <a:r>
              <a:rPr lang="en-US" dirty="0">
                <a:hlinkClick r:id="rId9"/>
              </a:rPr>
              <a:t>https://ardc.edu.au/</a:t>
            </a:r>
            <a:r>
              <a:rPr lang="en-US" dirty="0"/>
              <a:t> 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/>
              <a:t>Канада – </a:t>
            </a:r>
            <a:r>
              <a:rPr lang="en-US" dirty="0">
                <a:hlinkClick r:id="rId10"/>
              </a:rPr>
              <a:t>https://odesi.ca/en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94E33-462A-4F74-816C-6A7E31D7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64FC3-B869-4CAC-B491-161DE58B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BD69D-A47F-4145-A4A4-A5035130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Куда движемся 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14D75-2F1B-4607-94CC-7DE6B86B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[</a:t>
            </a:r>
            <a:r>
              <a:rPr lang="ru-RU" dirty="0"/>
              <a:t>институт </a:t>
            </a:r>
            <a:r>
              <a:rPr lang="ru-RU" dirty="0" err="1"/>
              <a:t>гайдара+партнеры</a:t>
            </a:r>
            <a:r>
              <a:rPr lang="en-US" dirty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6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Озеро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6691"/>
            <a:ext cx="10802938" cy="4160272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Первичные базы данных большого объема, архив и репозиторий данных:</a:t>
            </a:r>
          </a:p>
          <a:p>
            <a:pPr lvl="1"/>
            <a:r>
              <a:rPr lang="ru-RU" sz="2400" dirty="0"/>
              <a:t>Международная статистика</a:t>
            </a:r>
          </a:p>
          <a:p>
            <a:pPr lvl="1"/>
            <a:r>
              <a:rPr lang="ru-RU" sz="2400" dirty="0"/>
              <a:t>Российская статистика</a:t>
            </a:r>
          </a:p>
          <a:p>
            <a:pPr lvl="1"/>
            <a:r>
              <a:rPr lang="ru-RU" sz="2400" dirty="0"/>
              <a:t>Большие массивы данных по российской экономике</a:t>
            </a:r>
          </a:p>
          <a:p>
            <a:pPr marL="457200" lvl="1" indent="0">
              <a:buNone/>
            </a:pPr>
            <a:endParaRPr lang="ru-RU" sz="2400" dirty="0"/>
          </a:p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данный момент: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sz="2400" dirty="0"/>
              <a:t>Более 40 источников данных (в основном, официальная статистика)</a:t>
            </a:r>
          </a:p>
          <a:p>
            <a:pPr lvl="1"/>
            <a:r>
              <a:rPr lang="ru-RU" sz="2400" dirty="0"/>
              <a:t>Более 20 Тб</a:t>
            </a:r>
          </a:p>
          <a:p>
            <a:pPr lvl="1"/>
            <a:r>
              <a:rPr lang="ru-RU" sz="2400" dirty="0"/>
              <a:t>Более 50 тыс. наборов данных</a:t>
            </a:r>
          </a:p>
          <a:p>
            <a:pPr lvl="1"/>
            <a:r>
              <a:rPr lang="ru-RU" sz="2400" dirty="0"/>
              <a:t>Есть поиск по данным, каталог по организациям, рубрикам</a:t>
            </a:r>
          </a:p>
          <a:p>
            <a:pPr lvl="1"/>
            <a:endParaRPr lang="ru-RU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https://repository.econdata.tech/dataset/</a:t>
            </a:r>
            <a:r>
              <a:rPr lang="ru-RU" dirty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5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Платформа анализа данных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6691"/>
            <a:ext cx="10802938" cy="4160272"/>
          </a:xfrm>
        </p:spPr>
        <p:txBody>
          <a:bodyPr>
            <a:normAutofit fontScale="92500" lnSpcReduction="20000"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Данные в формате временных рядов – более 6 тыс. наборов данных, более 500 тыс. временных рядов, только официальная статистика:</a:t>
            </a:r>
          </a:p>
          <a:p>
            <a:pPr lvl="1"/>
            <a:r>
              <a:rPr lang="ru-RU" sz="2400" dirty="0"/>
              <a:t>Международная статистика</a:t>
            </a:r>
          </a:p>
          <a:p>
            <a:pPr lvl="1"/>
            <a:r>
              <a:rPr lang="ru-RU" sz="2400" dirty="0"/>
              <a:t>Российская статистика</a:t>
            </a:r>
          </a:p>
          <a:p>
            <a:pPr marL="457200" lvl="1" indent="0">
              <a:buNone/>
            </a:pPr>
            <a:endParaRPr lang="ru-RU" sz="2400" dirty="0"/>
          </a:p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Аналитические возможности</a:t>
            </a:r>
          </a:p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Каталог (по странам, организациям, рубрикам и т.д.)</a:t>
            </a:r>
          </a:p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Поисковая система</a:t>
            </a:r>
          </a:p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Автоматизация обновлений; сохранение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</a:rPr>
              <a:t>винтажей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ru-RU" sz="2400" dirty="0"/>
          </a:p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https://data.iep.ru/ru/analytic_sets/search?page=1&amp;page_size=15</a:t>
            </a:r>
            <a:r>
              <a:rPr lang="en-US" sz="1800" dirty="0"/>
              <a:t> </a:t>
            </a: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ИНСТИТУТ ГАЙДАРА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8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07B7B-44ED-44D3-9EDD-619A759A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36161" cy="1141703"/>
          </a:xfrm>
        </p:spPr>
        <p:txBody>
          <a:bodyPr>
            <a:normAutofit fontScale="90000"/>
          </a:bodyPr>
          <a:lstStyle/>
          <a:p>
            <a:r>
              <a:rPr lang="ru-RU" dirty="0"/>
              <a:t>Цифровой архив госфинансов и госуправления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3AA63A-EC63-4534-B21E-CF62B2C2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ИНСТИТУТ ГАЙДАРА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576E50-436E-45F7-95F3-70B2BC70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5857-4F37-EB47-BC6E-D3E7A4BAC646}" type="slidenum">
              <a:rPr lang="ru-RU" smtClean="0"/>
              <a:t>9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01CA36-C12C-4894-BE72-41E78147C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16481"/>
            <a:ext cx="10801349" cy="420874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Сбор и сканирование исторических документов; преобразование в машиночитаемый формат: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Бюджеты и другие финансовые документы (с начала 19 века)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Статистические сборники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Документы архивов организаций</a:t>
            </a:r>
          </a:p>
          <a:p>
            <a:pPr lvl="1">
              <a:lnSpc>
                <a:spcPct val="80000"/>
              </a:lnSpc>
            </a:pPr>
            <a:endParaRPr lang="ru-RU" sz="2400" dirty="0"/>
          </a:p>
          <a:p>
            <a:pPr marL="228600" lvl="1">
              <a:spcBef>
                <a:spcPts val="1000"/>
              </a:spcBef>
              <a:buClr>
                <a:srgbClr val="0063A4"/>
              </a:buClr>
              <a:buFont typeface="Arial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На данный момент: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sz="2400" dirty="0"/>
              <a:t>Более 12,5 тыс. документов</a:t>
            </a:r>
          </a:p>
          <a:p>
            <a:pPr lvl="1"/>
            <a:r>
              <a:rPr lang="ru-RU" sz="2400" dirty="0"/>
              <a:t>Более 500 Гб книг</a:t>
            </a:r>
          </a:p>
          <a:p>
            <a:pPr lvl="1"/>
            <a:r>
              <a:rPr lang="ru-RU" sz="2400" dirty="0"/>
              <a:t>Источники: библиотеки, государственные архивы, личные архивы</a:t>
            </a:r>
          </a:p>
          <a:p>
            <a:pPr lvl="1"/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hlinkClick r:id="rId2"/>
              </a:rPr>
              <a:t>https://finlibrary.ru/s/finarchive/page/home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545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8373</TotalTime>
  <Words>580</Words>
  <Application>Microsoft Office PowerPoint</Application>
  <PresentationFormat>Широкоэкранный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Circe</vt:lpstr>
      <vt:lpstr>Circe Light</vt:lpstr>
      <vt:lpstr>Noto Sans</vt:lpstr>
      <vt:lpstr>Wingdings</vt:lpstr>
      <vt:lpstr>Тема Office</vt:lpstr>
      <vt:lpstr>[большие] данные – роскошь или ресурсное проклятие?</vt:lpstr>
      <vt:lpstr>Данные для  Социально-экономических исследований:</vt:lpstr>
      <vt:lpstr>Направления исследований с [большими] данными</vt:lpstr>
      <vt:lpstr>Данные для социально-экономических исследований: проблемы</vt:lpstr>
      <vt:lpstr>Агрегаторы данных: Международный опыт</vt:lpstr>
      <vt:lpstr>Куда движемся мы</vt:lpstr>
      <vt:lpstr>Озеро данных</vt:lpstr>
      <vt:lpstr>Платформа анализа данных </vt:lpstr>
      <vt:lpstr>Цифровой архив госфинансов и госуправления</vt:lpstr>
      <vt:lpstr>Что дальше?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Фаррахова Алсу Альбертовна</cp:lastModifiedBy>
  <cp:revision>421</cp:revision>
  <cp:lastPrinted>2024-07-25T07:50:57Z</cp:lastPrinted>
  <dcterms:created xsi:type="dcterms:W3CDTF">2019-03-06T10:40:27Z</dcterms:created>
  <dcterms:modified xsi:type="dcterms:W3CDTF">2025-11-24T07:53:32Z</dcterms:modified>
</cp:coreProperties>
</file>