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725" r:id="rId3"/>
    <p:sldMasterId id="2147483738" r:id="rId4"/>
    <p:sldMasterId id="2147483751" r:id="rId5"/>
  </p:sldMasterIdLst>
  <p:notesMasterIdLst>
    <p:notesMasterId r:id="rId18"/>
  </p:notesMasterIdLst>
  <p:handoutMasterIdLst>
    <p:handoutMasterId r:id="rId19"/>
  </p:handoutMasterIdLst>
  <p:sldIdLst>
    <p:sldId id="293" r:id="rId6"/>
    <p:sldId id="310" r:id="rId7"/>
    <p:sldId id="259" r:id="rId8"/>
    <p:sldId id="312" r:id="rId9"/>
    <p:sldId id="316" r:id="rId10"/>
    <p:sldId id="319" r:id="rId11"/>
    <p:sldId id="320" r:id="rId12"/>
    <p:sldId id="324" r:id="rId13"/>
    <p:sldId id="321" r:id="rId14"/>
    <p:sldId id="322" r:id="rId15"/>
    <p:sldId id="323" r:id="rId16"/>
    <p:sldId id="311" r:id="rId17"/>
  </p:sldIdLst>
  <p:sldSz cx="9144000" cy="6858000" type="screen4x3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683" autoAdjust="0"/>
  </p:normalViewPr>
  <p:slideViewPr>
    <p:cSldViewPr>
      <p:cViewPr varScale="1">
        <p:scale>
          <a:sx n="65" d="100"/>
          <a:sy n="65" d="100"/>
        </p:scale>
        <p:origin x="150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3CF55-B0FB-44FB-BA26-80BB9AC094A0}" type="datetimeFigureOut">
              <a:rPr lang="ru-RU" smtClean="0"/>
              <a:t>13.09.2018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FB9A0-A8CE-4777-9D13-EC2F92D76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011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907"/>
            <a:ext cx="533527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889938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30091"/>
            <a:ext cx="2889938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DC5932-A7E9-4EE9-AC34-AD4023DB61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8959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882347-7A8B-4636-B71D-46E7864F0AF0}" type="slidenum">
              <a:rPr lang="ru-RU" altLang="ru-RU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DEB254-7A79-40DA-B069-F55DCC56CD4B}" type="slidenum">
              <a:rPr lang="ru-RU" altLang="ru-RU">
                <a:solidFill>
                  <a:prstClr val="black"/>
                </a:solidFill>
              </a:rPr>
              <a:pPr/>
              <a:t>2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12" y="4714184"/>
            <a:ext cx="4890665" cy="4469424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A2925A-D6BE-43DB-8B59-2C55C799E22D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12" y="4715907"/>
            <a:ext cx="4890665" cy="4467701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DEB254-7A79-40DA-B069-F55DCC56CD4B}" type="slidenum">
              <a:rPr lang="ru-RU" altLang="ru-RU">
                <a:solidFill>
                  <a:prstClr val="black"/>
                </a:solidFill>
              </a:rPr>
              <a:pPr/>
              <a:t>4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12" y="4714184"/>
            <a:ext cx="4890665" cy="4469424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DEB254-7A79-40DA-B069-F55DCC56CD4B}" type="slidenum">
              <a:rPr lang="ru-RU" altLang="ru-RU">
                <a:solidFill>
                  <a:prstClr val="black"/>
                </a:solidFill>
              </a:rPr>
              <a:pPr/>
              <a:t>12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12" y="4714184"/>
            <a:ext cx="4890665" cy="4469424"/>
          </a:xfrm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0A44B-A006-450D-8352-CFBDEDD4A0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442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67AA3-DA26-447C-AD35-CD1C4CA327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98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85AC0-C3FD-4ED8-80EC-D590C9B7CE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5302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D7D129-0AC4-4CAC-A2D5-2654343877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6164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2DE51-8813-477E-ABF6-F2E8DB254D8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510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C1606-2950-4A8B-BB29-4380F424377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20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98117-E4AE-4A3E-B1B0-B77641064FAD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58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38E17-5A77-415E-A489-F890B438E5E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824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22391-9156-43D3-A1B2-AF71791B837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74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B6903-65F1-4006-9715-2F1D7B8C4107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0071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12F4B-E584-4719-8512-24F48EFF2F4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93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3BE3F-4C8A-4A87-9E79-B6D21C0DD9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57069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38D2C-56E2-4BFA-A152-8B58901A9C8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161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7270A-4501-4E9A-BCAC-0C3C06EE850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959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71E0B-F788-46FA-87CB-87FCDF34110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415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0A4D4-7E0B-4BFA-90AF-1E4AFB8C18A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349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0606A-AFD0-46B1-BCCD-C701067287D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2229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0A44B-A006-450D-8352-CFBDEDD4A05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33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3BE3F-4C8A-4A87-9E79-B6D21C0DD94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22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EFA06-AD4D-40E2-8C4C-9A91F1172A5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483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13398-A51F-428A-A707-FF3BE71B4AD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012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2B1C3-D1DA-4941-AA07-C4F3916B9AB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08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EFA06-AD4D-40E2-8C4C-9A91F1172A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48428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C8B86-B3F6-4DC8-8D99-826A46BDBA22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202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96D52-719F-455D-A4EA-32F7A00FB63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8453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0C2DB-9C76-4D61-A2C9-AB342B97CAD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405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C9116-DB45-4B35-AAE1-12346096E31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2463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67AA3-DA26-447C-AD35-CD1C4CA32731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3441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85AC0-C3FD-4ED8-80EC-D590C9B7CED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413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D7D129-0AC4-4CAC-A2D5-2654343877F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7585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0A44B-A006-450D-8352-CFBDEDD4A05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5827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3BE3F-4C8A-4A87-9E79-B6D21C0DD94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3907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EFA06-AD4D-40E2-8C4C-9A91F1172A5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19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13398-A51F-428A-A707-FF3BE71B4A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01974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13398-A51F-428A-A707-FF3BE71B4AD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065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2B1C3-D1DA-4941-AA07-C4F3916B9AB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0655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C8B86-B3F6-4DC8-8D99-826A46BDBA22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8823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96D52-719F-455D-A4EA-32F7A00FB63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0912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0C2DB-9C76-4D61-A2C9-AB342B97CAD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1168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C9116-DB45-4B35-AAE1-12346096E31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718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67AA3-DA26-447C-AD35-CD1C4CA32731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2592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85AC0-C3FD-4ED8-80EC-D590C9B7CED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4660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D7D129-0AC4-4CAC-A2D5-2654343877F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3162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0A44B-A006-450D-8352-CFBDEDD4A05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25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2B1C3-D1DA-4941-AA07-C4F3916B9A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31865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3BE3F-4C8A-4A87-9E79-B6D21C0DD94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7746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EFA06-AD4D-40E2-8C4C-9A91F1172A5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6363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13398-A51F-428A-A707-FF3BE71B4AD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0256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2B1C3-D1DA-4941-AA07-C4F3916B9AB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0163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C8B86-B3F6-4DC8-8D99-826A46BDBA22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5405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96D52-719F-455D-A4EA-32F7A00FB63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4978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0C2DB-9C76-4D61-A2C9-AB342B97CADC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7572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C9116-DB45-4B35-AAE1-12346096E31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6736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67AA3-DA26-447C-AD35-CD1C4CA32731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7638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85AC0-C3FD-4ED8-80EC-D590C9B7CED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00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C8B86-B3F6-4DC8-8D99-826A46BDBA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940423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D7D129-0AC4-4CAC-A2D5-2654343877F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5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96D52-719F-455D-A4EA-32F7A00FB6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946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0C2DB-9C76-4D61-A2C9-AB342B97CA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939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C9116-DB45-4B35-AAE1-12346096E3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15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49B747D-A0CD-4C4A-AFEF-0C8EB0DE32B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EA8AEC6-0EDA-4283-8266-A247652AFE5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8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49B747D-A0CD-4C4A-AFEF-0C8EB0DE32B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49B747D-A0CD-4C4A-AFEF-0C8EB0DE32B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05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49B747D-A0CD-4C4A-AFEF-0C8EB0DE32B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0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spect="1" noChangeArrowheads="1"/>
          </p:cNvSpPr>
          <p:nvPr>
            <p:ph type="ctrTitle"/>
          </p:nvPr>
        </p:nvSpPr>
        <p:spPr>
          <a:xfrm>
            <a:off x="467544" y="1146364"/>
            <a:ext cx="8424862" cy="2185214"/>
          </a:xfrm>
        </p:spPr>
        <p:txBody>
          <a:bodyPr>
            <a:spAutoFit/>
          </a:bodyPr>
          <a:lstStyle/>
          <a:p>
            <a:pPr eaLnBrk="1" hangingPunct="1"/>
            <a:r>
              <a:rPr lang="ru-RU" altLang="ru-RU" sz="3600" b="1" dirty="0" smtClean="0">
                <a:latin typeface="Arial Narrow" pitchFamily="34" charset="0"/>
              </a:rPr>
              <a:t>Проблема  </a:t>
            </a:r>
            <a:r>
              <a:rPr lang="ru-RU" altLang="ru-RU" sz="3600" b="1" dirty="0" err="1">
                <a:latin typeface="Arial Narrow" pitchFamily="34" charset="0"/>
              </a:rPr>
              <a:t>импортозависимости</a:t>
            </a:r>
            <a:r>
              <a:rPr lang="ru-RU" altLang="ru-RU" sz="3600" b="1" dirty="0">
                <a:latin typeface="Arial Narrow" pitchFamily="34" charset="0"/>
              </a:rPr>
              <a:t>  </a:t>
            </a:r>
            <a:r>
              <a:rPr lang="ru-RU" altLang="ru-RU" sz="3600" b="1" dirty="0" smtClean="0">
                <a:latin typeface="Arial Narrow" pitchFamily="34" charset="0"/>
              </a:rPr>
              <a:t>российской промышленности на  </a:t>
            </a:r>
            <a:r>
              <a:rPr lang="ru-RU" altLang="ru-RU" sz="3600" b="1" dirty="0">
                <a:latin typeface="Arial Narrow" pitchFamily="34" charset="0"/>
              </a:rPr>
              <a:t>фоне </a:t>
            </a:r>
            <a:r>
              <a:rPr lang="ru-RU" altLang="ru-RU" sz="3600" b="1" dirty="0" smtClean="0">
                <a:latin typeface="Arial Narrow" pitchFamily="34" charset="0"/>
              </a:rPr>
              <a:t>стагнации внутреннего рынка</a:t>
            </a:r>
            <a:br>
              <a:rPr lang="ru-RU" altLang="ru-RU" sz="3600" b="1" dirty="0" smtClean="0">
                <a:latin typeface="Arial Narrow" pitchFamily="34" charset="0"/>
              </a:rPr>
            </a:br>
            <a:r>
              <a:rPr lang="ru-RU" altLang="ru-RU" sz="2800" b="1" dirty="0" smtClean="0">
                <a:latin typeface="Arial Narrow" pitchFamily="34" charset="0"/>
              </a:rPr>
              <a:t>(по результатам опросов предприятий)</a:t>
            </a:r>
            <a:endParaRPr lang="ru-RU" altLang="ru-RU" sz="2400" b="1" dirty="0">
              <a:latin typeface="Arial Narrow" pitchFamily="34" charset="0"/>
            </a:endParaRPr>
          </a:p>
        </p:txBody>
      </p:sp>
      <p:sp>
        <p:nvSpPr>
          <p:cNvPr id="2" name="Прямоугольник 1"/>
          <p:cNvSpPr>
            <a:spLocks noChangeAspect="1"/>
          </p:cNvSpPr>
          <p:nvPr/>
        </p:nvSpPr>
        <p:spPr>
          <a:xfrm>
            <a:off x="971155" y="3789040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altLang="ru-RU" sz="2000" kern="0" dirty="0">
                <a:solidFill>
                  <a:srgbClr val="000000"/>
                </a:solidFill>
                <a:latin typeface="Arial"/>
                <a:cs typeface="Arial"/>
              </a:rPr>
              <a:t>Цухло С.В.</a:t>
            </a:r>
            <a:br>
              <a:rPr lang="ru-RU" altLang="ru-RU" sz="2000" kern="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ru-RU" altLang="ru-RU" sz="2000" kern="0" dirty="0">
                <a:solidFill>
                  <a:srgbClr val="000000"/>
                </a:solidFill>
                <a:latin typeface="Arial"/>
                <a:cs typeface="Arial"/>
              </a:rPr>
              <a:t>Институт экономической политики </a:t>
            </a:r>
            <a:r>
              <a:rPr lang="ru-RU" altLang="ru-RU" sz="2000" kern="0" dirty="0" smtClean="0">
                <a:solidFill>
                  <a:srgbClr val="000000"/>
                </a:solidFill>
                <a:latin typeface="Arial"/>
                <a:cs typeface="Arial"/>
              </a:rPr>
              <a:t>им.Е.Т.Гайдара (ИЭП)</a:t>
            </a:r>
            <a:endParaRPr lang="ru-RU" altLang="ru-RU" sz="2000" kern="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899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 noChangeAspect="1"/>
          </p:cNvSpPr>
          <p:nvPr>
            <p:ph type="title"/>
          </p:nvPr>
        </p:nvSpPr>
        <p:spPr>
          <a:xfrm>
            <a:off x="5148064" y="271681"/>
            <a:ext cx="3888358" cy="646331"/>
          </a:xfrm>
        </p:spPr>
        <p:txBody>
          <a:bodyPr wrap="square">
            <a:spAutoFit/>
          </a:bodyPr>
          <a:lstStyle/>
          <a:p>
            <a:pPr lvl="1" algn="l" eaLnBrk="1" hangingPunct="1">
              <a:defRPr/>
            </a:pPr>
            <a:r>
              <a:rPr lang="ru-RU" sz="1800" b="1" dirty="0">
                <a:latin typeface="+mj-lt"/>
                <a:ea typeface="+mj-ea"/>
                <a:cs typeface="+mj-cs"/>
              </a:rPr>
              <a:t>4</a:t>
            </a:r>
            <a:r>
              <a:rPr lang="en-US" sz="1800" b="1" dirty="0" smtClean="0">
                <a:latin typeface="+mj-lt"/>
                <a:ea typeface="+mj-ea"/>
                <a:cs typeface="+mj-cs"/>
              </a:rPr>
              <a:t>.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2 И</a:t>
            </a:r>
            <a:r>
              <a:rPr lang="ru-RU" altLang="ru-RU" sz="1800" b="1" dirty="0" smtClean="0"/>
              <a:t>мпортозамещение:</a:t>
            </a:r>
            <a:br>
              <a:rPr lang="ru-RU" altLang="ru-RU" sz="1800" b="1" dirty="0" smtClean="0"/>
            </a:br>
            <a:r>
              <a:rPr lang="ru-RU" altLang="ru-RU" sz="1800" b="1" dirty="0" smtClean="0"/>
              <a:t>      </a:t>
            </a:r>
            <a:r>
              <a:rPr lang="ru-RU" altLang="ru-RU" sz="1800" b="1" dirty="0" smtClean="0">
                <a:solidFill>
                  <a:srgbClr val="FF0000"/>
                </a:solidFill>
              </a:rPr>
              <a:t>проблемы</a:t>
            </a:r>
            <a:endParaRPr lang="ru-RU" sz="18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195" name="Текст 7"/>
          <p:cNvSpPr>
            <a:spLocks noGrp="1"/>
          </p:cNvSpPr>
          <p:nvPr>
            <p:ph type="body" sz="half" idx="2"/>
          </p:nvPr>
        </p:nvSpPr>
        <p:spPr>
          <a:xfrm>
            <a:off x="5149516" y="908720"/>
            <a:ext cx="3815904" cy="5144998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spcAft>
                <a:spcPts val="200"/>
              </a:spcAft>
            </a:pPr>
            <a:r>
              <a:rPr lang="ru-RU" altLang="ru-RU" sz="1500" dirty="0" smtClean="0"/>
              <a:t>Основная проблема (препятствие) импортозамещения – </a:t>
            </a:r>
            <a:r>
              <a:rPr lang="ru-RU" altLang="ru-RU" sz="1500" dirty="0"/>
              <a:t>банальное </a:t>
            </a:r>
            <a:r>
              <a:rPr lang="ru-RU" altLang="ru-RU" sz="1500" dirty="0" smtClean="0"/>
              <a:t>отсутствие </a:t>
            </a:r>
            <a:r>
              <a:rPr lang="ru-RU" altLang="ru-RU" sz="1500" dirty="0"/>
              <a:t>производства на территории  РФ отечественных аналогов </a:t>
            </a:r>
            <a:r>
              <a:rPr lang="ru-RU" altLang="ru-RU" sz="1500" dirty="0" smtClean="0"/>
              <a:t>обычно ЗАКУПАВШЕГОСЯ </a:t>
            </a:r>
            <a:r>
              <a:rPr lang="ru-RU" altLang="ru-RU" sz="1500" dirty="0"/>
              <a:t>промышленностью импорта</a:t>
            </a:r>
            <a:r>
              <a:rPr lang="ru-RU" altLang="ru-RU" sz="1500" dirty="0" smtClean="0"/>
              <a:t>.</a:t>
            </a:r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endParaRPr lang="ru-RU" altLang="ru-RU" sz="1500" dirty="0"/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r>
              <a:rPr lang="ru-RU" altLang="ru-RU" sz="1500" dirty="0" smtClean="0"/>
              <a:t>И если в январе 2015 г. такая оценка могла быть вызвана эмоциональным шоком, то следующие четыре опроса окончательно подтвердили этот «нехороший» вывод.</a:t>
            </a:r>
            <a:endParaRPr lang="ru-RU" altLang="ru-RU" sz="1500" dirty="0"/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endParaRPr lang="ru-RU" altLang="ru-RU" sz="1500" dirty="0" smtClean="0"/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r>
              <a:rPr lang="ru-RU" altLang="ru-RU" sz="1500" dirty="0" smtClean="0"/>
              <a:t>Второе место с большим отрывом предприятия отдали низкому качеству уже производимого отечественного оборудования и сырья.</a:t>
            </a:r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endParaRPr lang="ru-RU" altLang="ru-RU" sz="1500" dirty="0"/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r>
              <a:rPr lang="ru-RU" altLang="ru-RU" sz="1500" dirty="0" smtClean="0">
                <a:solidFill>
                  <a:srgbClr val="FF0000"/>
                </a:solidFill>
              </a:rPr>
              <a:t>Но импортозамещение всё-таки идет.</a:t>
            </a:r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r>
              <a:rPr lang="ru-RU" altLang="ru-RU" sz="1500" dirty="0" smtClean="0">
                <a:solidFill>
                  <a:srgbClr val="FF0000"/>
                </a:solidFill>
              </a:rPr>
              <a:t>Как?</a:t>
            </a:r>
          </a:p>
          <a:p>
            <a:pPr eaLnBrk="1" hangingPunct="1">
              <a:spcBef>
                <a:spcPts val="0"/>
              </a:spcBef>
              <a:spcAft>
                <a:spcPts val="200"/>
              </a:spcAft>
            </a:pPr>
            <a:r>
              <a:rPr lang="ru-RU" altLang="ru-RU" sz="1500" dirty="0" smtClean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04664"/>
            <a:ext cx="4464496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28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7"/>
          <p:cNvSpPr txBox="1">
            <a:spLocks/>
          </p:cNvSpPr>
          <p:nvPr/>
        </p:nvSpPr>
        <p:spPr bwMode="auto">
          <a:xfrm>
            <a:off x="4499992" y="918012"/>
            <a:ext cx="4480637" cy="392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0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/>
              <a:t>Нам удалось (правда, не сразу) предложить предприятиям удачные вопросы в рамках наших конъюнктурных опросов. И сейчас мы имеем вполне логичную картину масштабов импортозамещения 2015-2018 гг.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6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>
                <a:solidFill>
                  <a:srgbClr val="000000"/>
                </a:solidFill>
              </a:rPr>
              <a:t>Фактическое импортозамещение постепенно затухало к 2017 г., но активизировалось в середине 2018 г.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1600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1600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>
                <a:solidFill>
                  <a:srgbClr val="000000"/>
                </a:solidFill>
              </a:rPr>
              <a:t>Однако в своих планах (июля 2018 г.) промышленность все еще собиралась снижать его масштабы.</a:t>
            </a:r>
            <a:endParaRPr lang="ru-RU" sz="1600" kern="0" dirty="0">
              <a:solidFill>
                <a:srgbClr val="000000"/>
              </a:solidFill>
            </a:endParaRPr>
          </a:p>
        </p:txBody>
      </p:sp>
      <p:sp>
        <p:nvSpPr>
          <p:cNvPr id="8" name="Заголовок 6"/>
          <p:cNvSpPr txBox="1">
            <a:spLocks noChangeAspect="1"/>
          </p:cNvSpPr>
          <p:nvPr/>
        </p:nvSpPr>
        <p:spPr bwMode="auto">
          <a:xfrm>
            <a:off x="5148064" y="271681"/>
            <a:ext cx="38883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lvl="1" algn="l">
              <a:defRPr/>
            </a:pPr>
            <a:r>
              <a:rPr lang="ru-RU" sz="1800" b="1" kern="0" dirty="0" smtClean="0">
                <a:latin typeface="+mj-lt"/>
                <a:ea typeface="+mj-ea"/>
                <a:cs typeface="+mj-cs"/>
              </a:rPr>
              <a:t>4</a:t>
            </a:r>
            <a:r>
              <a:rPr lang="en-US" sz="1800" b="1" kern="0" dirty="0" smtClean="0">
                <a:latin typeface="+mj-lt"/>
                <a:ea typeface="+mj-ea"/>
                <a:cs typeface="+mj-cs"/>
              </a:rPr>
              <a:t>.</a:t>
            </a:r>
            <a:r>
              <a:rPr lang="ru-RU" sz="1800" b="1" kern="0" dirty="0">
                <a:latin typeface="+mj-lt"/>
                <a:ea typeface="+mj-ea"/>
                <a:cs typeface="+mj-cs"/>
              </a:rPr>
              <a:t>3</a:t>
            </a:r>
            <a:r>
              <a:rPr lang="ru-RU" sz="1800" b="1" kern="0" dirty="0" smtClean="0">
                <a:latin typeface="+mj-lt"/>
                <a:ea typeface="+mj-ea"/>
                <a:cs typeface="+mj-cs"/>
              </a:rPr>
              <a:t> И</a:t>
            </a:r>
            <a:r>
              <a:rPr lang="ru-RU" altLang="ru-RU" sz="1800" b="1" kern="0" dirty="0" smtClean="0"/>
              <a:t>мпортозамещение:</a:t>
            </a:r>
            <a:br>
              <a:rPr lang="ru-RU" altLang="ru-RU" sz="1800" b="1" kern="0" dirty="0" smtClean="0"/>
            </a:br>
            <a:r>
              <a:rPr lang="ru-RU" altLang="ru-RU" sz="1800" b="1" kern="0" dirty="0" smtClean="0"/>
              <a:t>      </a:t>
            </a:r>
            <a:r>
              <a:rPr lang="ru-RU" altLang="ru-RU" sz="1800" b="1" kern="0" dirty="0" smtClean="0">
                <a:solidFill>
                  <a:srgbClr val="FF0000"/>
                </a:solidFill>
              </a:rPr>
              <a:t>успехи</a:t>
            </a:r>
            <a:endParaRPr lang="ru-RU" sz="1800" b="1" kern="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17" y="332656"/>
            <a:ext cx="3783000" cy="295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30" y="3289431"/>
            <a:ext cx="3695488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63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21667"/>
            <a:ext cx="7924800" cy="461665"/>
          </a:xfrm>
        </p:spPr>
        <p:txBody>
          <a:bodyPr>
            <a:spAutoFit/>
          </a:bodyPr>
          <a:lstStyle/>
          <a:p>
            <a:pPr algn="l"/>
            <a:r>
              <a:rPr lang="ru-RU" altLang="ru-RU" sz="2400" b="1" dirty="0" smtClean="0"/>
              <a:t>Выводы</a:t>
            </a:r>
            <a:endParaRPr lang="ru-RU" altLang="ru-RU" sz="2400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496944" cy="3016210"/>
          </a:xfrm>
        </p:spPr>
        <p:txBody>
          <a:bodyPr wrap="square">
            <a:spAutoFit/>
          </a:bodyPr>
          <a:lstStyle/>
          <a:p>
            <a:pPr marL="447675" lvl="1" indent="-271463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000" dirty="0" smtClean="0"/>
              <a:t>Кризис 2015-2016 гг. – не совсем кризис для российской промышленности или совсем не кризис для неё. </a:t>
            </a:r>
          </a:p>
          <a:p>
            <a:pPr marL="447675" lvl="1" indent="-271463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000" dirty="0" smtClean="0"/>
              <a:t>Девальвация не нужна большинству промышленных предприятий. Однако они вынуждены смириться с ней и мечтают хотя бы о стабильном курсе рубля.</a:t>
            </a:r>
          </a:p>
          <a:p>
            <a:pPr marL="447675" lvl="1" indent="-271463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000" dirty="0" smtClean="0"/>
              <a:t>Измерять импортозамещение сложно, но у нас, кажется, получилось.</a:t>
            </a:r>
          </a:p>
          <a:p>
            <a:pPr marL="447675" lvl="1" indent="-271463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ru-RU" altLang="ru-RU" sz="2000" dirty="0" smtClean="0"/>
              <a:t>Наша динамика импортозамещения имеет логичную картину.</a:t>
            </a:r>
          </a:p>
        </p:txBody>
      </p:sp>
    </p:spTree>
    <p:extLst>
      <p:ext uri="{BB962C8B-B14F-4D97-AF65-F5344CB8AC3E}">
        <p14:creationId xmlns:p14="http://schemas.microsoft.com/office/powerpoint/2010/main" val="215128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7924800" cy="461665"/>
          </a:xfrm>
        </p:spPr>
        <p:txBody>
          <a:bodyPr>
            <a:spAutoFit/>
          </a:bodyPr>
          <a:lstStyle/>
          <a:p>
            <a:pPr algn="l"/>
            <a:r>
              <a:rPr lang="ru-RU" altLang="ru-RU" sz="2400" b="1" dirty="0"/>
              <a:t>План выступления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0768"/>
            <a:ext cx="8640960" cy="1938992"/>
          </a:xfrm>
        </p:spPr>
        <p:txBody>
          <a:bodyPr wrap="square">
            <a:spAutoFit/>
          </a:bodyPr>
          <a:lstStyle/>
          <a:p>
            <a:pPr marL="360363" lvl="1" indent="-271463">
              <a:spcBef>
                <a:spcPts val="600"/>
              </a:spcBef>
              <a:buFontTx/>
              <a:buAutoNum type="arabicPeriod"/>
            </a:pPr>
            <a:r>
              <a:rPr lang="ru-RU" altLang="ru-RU" sz="2000" dirty="0" smtClean="0"/>
              <a:t>Опросы предприятий – новый источник данных о промышленности. </a:t>
            </a:r>
            <a:endParaRPr lang="ru-RU" altLang="ru-RU" sz="2000" dirty="0"/>
          </a:p>
          <a:p>
            <a:pPr marL="360363" lvl="1" indent="-271463">
              <a:spcBef>
                <a:spcPts val="600"/>
              </a:spcBef>
              <a:buFontTx/>
              <a:buAutoNum type="arabicPeriod"/>
            </a:pPr>
            <a:r>
              <a:rPr lang="ru-RU" altLang="ru-RU" sz="2000" dirty="0" smtClean="0"/>
              <a:t>«Кризис» 2015-2016 гг. и попытки выхода из него</a:t>
            </a:r>
          </a:p>
          <a:p>
            <a:pPr marL="360363" lvl="1" indent="-271463">
              <a:spcBef>
                <a:spcPts val="600"/>
              </a:spcBef>
              <a:buFontTx/>
              <a:buAutoNum type="arabicPeriod"/>
            </a:pPr>
            <a:r>
              <a:rPr lang="ru-RU" altLang="ru-RU" sz="2000" dirty="0" smtClean="0"/>
              <a:t>Промышленность и девальвация.</a:t>
            </a:r>
          </a:p>
          <a:p>
            <a:pPr marL="360363" lvl="1" indent="-271463">
              <a:spcBef>
                <a:spcPts val="600"/>
              </a:spcBef>
              <a:buFontTx/>
              <a:buAutoNum type="arabicPeriod"/>
            </a:pPr>
            <a:r>
              <a:rPr lang="ru-RU" altLang="ru-RU" sz="2000" dirty="0" smtClean="0"/>
              <a:t>Импортозамещение: проблемы и успехи.</a:t>
            </a:r>
          </a:p>
          <a:p>
            <a:pPr marL="176212" lvl="1" indent="0">
              <a:spcBef>
                <a:spcPts val="600"/>
              </a:spcBef>
              <a:buNone/>
            </a:pPr>
            <a:r>
              <a:rPr lang="ru-RU" altLang="ru-RU" sz="2000" dirty="0" smtClean="0"/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14874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04664"/>
            <a:ext cx="8640960" cy="595536"/>
          </a:xfrm>
        </p:spPr>
        <p:txBody>
          <a:bodyPr/>
          <a:lstStyle/>
          <a:p>
            <a:pPr marL="280988" indent="-280988" algn="l"/>
            <a:r>
              <a:rPr lang="ru-RU" altLang="ru-RU" sz="2000" b="1" dirty="0" smtClean="0"/>
              <a:t>1.1 </a:t>
            </a:r>
            <a:r>
              <a:rPr lang="ru-RU" altLang="ru-RU" sz="2000" b="1" dirty="0"/>
              <a:t>Опросы предприятий – новый источник данных о промышленности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640960" cy="4093428"/>
          </a:xfrm>
          <a:noFill/>
        </p:spPr>
        <p:txBody>
          <a:bodyPr wrap="square">
            <a:spAutoFit/>
          </a:bodyPr>
          <a:lstStyle/>
          <a:p>
            <a:pPr marL="360363" lvl="1" indent="-190500">
              <a:spcBef>
                <a:spcPts val="0"/>
              </a:spcBef>
              <a:spcAft>
                <a:spcPts val="1200"/>
              </a:spcAft>
              <a:buFontTx/>
              <a:buChar char="•"/>
            </a:pPr>
            <a:r>
              <a:rPr lang="ru-RU" altLang="ru-RU" sz="2000" dirty="0" smtClean="0"/>
              <a:t>Институт экономической политики с 1992 г. проводит ежемесячные конъюнктурные опросы руководителей промышленных предприятий. </a:t>
            </a:r>
            <a:br>
              <a:rPr lang="ru-RU" altLang="ru-RU" sz="2000" dirty="0" smtClean="0"/>
            </a:br>
            <a:r>
              <a:rPr lang="ru-RU" altLang="ru-RU" sz="2000" dirty="0" smtClean="0"/>
              <a:t>В сентябре 2018 г. идет 316-ый опрос.</a:t>
            </a:r>
          </a:p>
          <a:p>
            <a:pPr marL="360363" lvl="1" indent="-190500">
              <a:spcBef>
                <a:spcPts val="0"/>
              </a:spcBef>
              <a:spcAft>
                <a:spcPts val="1200"/>
              </a:spcAft>
              <a:buFontTx/>
              <a:buChar char="•"/>
            </a:pPr>
            <a:r>
              <a:rPr lang="ru-RU" altLang="ru-RU" sz="2000" dirty="0" smtClean="0"/>
              <a:t>Опросы ИЭП – источник не только стандартных данных по промышленности (спрос, выпуск, цены, запасы, кредиты, мощности, конкуренция, инвестиционные планы). </a:t>
            </a:r>
            <a:r>
              <a:rPr lang="ru-RU" altLang="ru-RU" sz="2000" dirty="0" smtClean="0">
                <a:solidFill>
                  <a:srgbClr val="FF0000"/>
                </a:solidFill>
              </a:rPr>
              <a:t>Опросы ИЭП позволяют изучать и измерять многие явления, недоступные для описания традиционной статистикой. </a:t>
            </a: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r>
              <a:rPr lang="ru-RU" altLang="ru-RU" sz="2000" dirty="0" smtClean="0"/>
              <a:t>В том числе – девальвацию и импортозамещение.</a:t>
            </a:r>
          </a:p>
          <a:p>
            <a:pPr marL="360363" lvl="1" indent="-190500">
              <a:spcBef>
                <a:spcPts val="0"/>
              </a:spcBef>
              <a:spcAft>
                <a:spcPts val="1200"/>
              </a:spcAft>
              <a:buFontTx/>
              <a:buChar char="•"/>
            </a:pPr>
            <a:r>
              <a:rPr lang="ru-RU" altLang="ru-RU" sz="2000" dirty="0" smtClean="0"/>
              <a:t>А также – как российская промышленность проходила через «кризис» 2015-2016 гг. и пытается выйти из него в 2017-2018 гг.</a:t>
            </a:r>
            <a:endParaRPr lang="ru-RU" alt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39552" y="579457"/>
            <a:ext cx="7924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ru-RU" altLang="ru-RU" sz="2000" b="1" kern="0" dirty="0" smtClean="0"/>
              <a:t>1.2 Оговорки</a:t>
            </a:r>
            <a:endParaRPr lang="ru-RU" altLang="ru-RU" sz="2000" b="1" kern="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19962" y="1196752"/>
            <a:ext cx="830051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47675" lvl="1" indent="-271463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ru-RU" altLang="ru-RU" sz="2000" kern="0" dirty="0" smtClean="0"/>
              <a:t>В выступлении речь пойдет о проблемах девальвации и </a:t>
            </a:r>
            <a:r>
              <a:rPr lang="ru-RU" altLang="ru-RU" sz="2000" kern="0" dirty="0"/>
              <a:t>импортозамещения только в </a:t>
            </a:r>
            <a:r>
              <a:rPr lang="ru-RU" altLang="ru-RU" sz="2000" kern="0" dirty="0" smtClean="0"/>
              <a:t>промышленности.</a:t>
            </a:r>
          </a:p>
          <a:p>
            <a:pPr marL="447675" lvl="1" indent="-271463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ru-RU" altLang="ru-RU" sz="2000" kern="0" dirty="0" smtClean="0"/>
              <a:t>В выступлении используются только результаты опросов ИЭП. </a:t>
            </a:r>
            <a:r>
              <a:rPr lang="ru-RU" altLang="ru-RU" sz="2000" kern="0" dirty="0" smtClean="0">
                <a:solidFill>
                  <a:srgbClr val="FF0000"/>
                </a:solidFill>
              </a:rPr>
              <a:t>Предприятия опрашиваются как покупатели машин и оборудования, сырья и материалов</a:t>
            </a:r>
            <a:r>
              <a:rPr lang="ru-RU" altLang="ru-RU" sz="2000" kern="0" dirty="0" smtClean="0"/>
              <a:t>.</a:t>
            </a:r>
          </a:p>
          <a:p>
            <a:pPr marL="447675" lvl="1" indent="-271463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ru-RU" altLang="ru-RU" sz="2000" kern="0" dirty="0" smtClean="0"/>
              <a:t>При подготовке доклада никакие данные промышленной статистики Росстата не использовались (и никто от этого не пострадал).</a:t>
            </a:r>
          </a:p>
        </p:txBody>
      </p:sp>
    </p:spTree>
    <p:extLst>
      <p:ext uri="{BB962C8B-B14F-4D97-AF65-F5344CB8AC3E}">
        <p14:creationId xmlns:p14="http://schemas.microsoft.com/office/powerpoint/2010/main" val="141357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90029" y="465639"/>
            <a:ext cx="3901260" cy="646331"/>
          </a:xfrm>
        </p:spPr>
        <p:txBody>
          <a:bodyPr>
            <a:spAutoFit/>
          </a:bodyPr>
          <a:lstStyle/>
          <a:p>
            <a:pPr>
              <a:tabLst>
                <a:tab pos="447675" algn="l"/>
              </a:tabLst>
            </a:pPr>
            <a:r>
              <a:rPr lang="ru-RU" sz="1800" dirty="0" smtClean="0"/>
              <a:t>2.1 </a:t>
            </a:r>
            <a:r>
              <a:rPr lang="ru-RU" sz="1800" dirty="0"/>
              <a:t>«Кризис» 2015-2016 гг.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     и </a:t>
            </a:r>
            <a:r>
              <a:rPr lang="ru-RU" sz="1800" dirty="0"/>
              <a:t>попытки выхода из </a:t>
            </a:r>
            <a:r>
              <a:rPr lang="ru-RU" sz="1800" dirty="0" smtClean="0"/>
              <a:t>него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11" name="Текст 7"/>
          <p:cNvSpPr txBox="1">
            <a:spLocks/>
          </p:cNvSpPr>
          <p:nvPr/>
        </p:nvSpPr>
        <p:spPr bwMode="auto">
          <a:xfrm>
            <a:off x="4790029" y="1196752"/>
            <a:ext cx="41906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0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>
                <a:solidFill>
                  <a:srgbClr val="FF0000"/>
                </a:solidFill>
              </a:rPr>
              <a:t>Привычный всем показатель </a:t>
            </a:r>
            <a:r>
              <a:rPr lang="ru-RU" sz="1600" kern="0" dirty="0" smtClean="0">
                <a:solidFill>
                  <a:srgbClr val="000000"/>
                </a:solidFill>
              </a:rPr>
              <a:t>– загрузка производственных мощностей – не показал ничего кризисного в 2015 г.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kern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kern="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>
                <a:solidFill>
                  <a:srgbClr val="FF0000"/>
                </a:solidFill>
              </a:rPr>
              <a:t>Непривычный, </a:t>
            </a:r>
            <a:r>
              <a:rPr lang="ru-RU" sz="1600" kern="0" dirty="0">
                <a:solidFill>
                  <a:srgbClr val="FF0000"/>
                </a:solidFill>
              </a:rPr>
              <a:t>но более эмоциональный </a:t>
            </a:r>
            <a:r>
              <a:rPr lang="ru-RU" sz="1600" kern="0" dirty="0">
                <a:solidFill>
                  <a:srgbClr val="000000"/>
                </a:solidFill>
              </a:rPr>
              <a:t>Индекс промышленного оптимизма (в нем используются оценки и </a:t>
            </a:r>
            <a:r>
              <a:rPr lang="ru-RU" sz="1600" kern="0" dirty="0" smtClean="0">
                <a:solidFill>
                  <a:srgbClr val="000000"/>
                </a:solidFill>
              </a:rPr>
              <a:t>прогнозы предприятий) </a:t>
            </a:r>
            <a:r>
              <a:rPr lang="ru-RU" sz="1600" kern="0" dirty="0">
                <a:solidFill>
                  <a:srgbClr val="000000"/>
                </a:solidFill>
              </a:rPr>
              <a:t>показывает возникновение проблем в российской промышленности </a:t>
            </a:r>
            <a:r>
              <a:rPr lang="ru-RU" sz="1600" kern="0" dirty="0" smtClean="0">
                <a:solidFill>
                  <a:srgbClr val="000000"/>
                </a:solidFill>
              </a:rPr>
              <a:t>еще в </a:t>
            </a:r>
            <a:r>
              <a:rPr lang="ru-RU" sz="1600" kern="0" dirty="0">
                <a:solidFill>
                  <a:srgbClr val="000000"/>
                </a:solidFill>
              </a:rPr>
              <a:t>2012 </a:t>
            </a:r>
            <a:r>
              <a:rPr lang="ru-RU" sz="1600" kern="0" dirty="0" smtClean="0">
                <a:solidFill>
                  <a:srgbClr val="000000"/>
                </a:solidFill>
              </a:rPr>
              <a:t>г. и начавшийся</a:t>
            </a:r>
            <a:r>
              <a:rPr lang="ru-RU" sz="1600" kern="0" dirty="0">
                <a:solidFill>
                  <a:srgbClr val="000000"/>
                </a:solidFill>
              </a:rPr>
              <a:t>, было, выход из стагнации в 2017 г.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>
                <a:solidFill>
                  <a:srgbClr val="000000"/>
                </a:solidFill>
              </a:rPr>
              <a:t>Однако 2018 г. </a:t>
            </a:r>
            <a:r>
              <a:rPr lang="ru-RU" sz="1600" kern="0" dirty="0" smtClean="0">
                <a:solidFill>
                  <a:srgbClr val="000000"/>
                </a:solidFill>
              </a:rPr>
              <a:t>не </a:t>
            </a:r>
            <a:r>
              <a:rPr lang="ru-RU" sz="1600" kern="0" dirty="0">
                <a:solidFill>
                  <a:srgbClr val="000000"/>
                </a:solidFill>
              </a:rPr>
              <a:t>радует…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54" y="489657"/>
            <a:ext cx="3707184" cy="2867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76" y="3356992"/>
            <a:ext cx="3747941" cy="2965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29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Текст 7"/>
          <p:cNvSpPr>
            <a:spLocks noGrp="1"/>
          </p:cNvSpPr>
          <p:nvPr>
            <p:ph type="body" sz="half" idx="2"/>
          </p:nvPr>
        </p:nvSpPr>
        <p:spPr>
          <a:xfrm>
            <a:off x="5436095" y="1268760"/>
            <a:ext cx="3528517" cy="4752527"/>
          </a:xfrm>
        </p:spPr>
        <p:txBody>
          <a:bodyPr/>
          <a:lstStyle/>
          <a:p>
            <a:pPr eaLnBrk="1" hangingPunct="1"/>
            <a:r>
              <a:rPr lang="ru-RU" altLang="ru-RU" sz="1600" dirty="0" smtClean="0"/>
              <a:t>Мониторинг ИЭП антикризисных мер 2012-2014 гг. в ожидании «второй волны кризиса» продемонстрировал вполне определенное отношение предприятий к девальвации.</a:t>
            </a:r>
          </a:p>
          <a:p>
            <a:pPr eaLnBrk="1" hangingPunct="1"/>
            <a:endParaRPr lang="ru-RU" altLang="ru-RU" sz="1600" dirty="0" smtClean="0"/>
          </a:p>
          <a:p>
            <a:pPr eaLnBrk="1" hangingPunct="1"/>
            <a:r>
              <a:rPr lang="ru-RU" altLang="ru-RU" sz="1600" dirty="0" smtClean="0"/>
              <a:t>В 2012-2014 гг. потребность в ней была максимум у 13% предприятий.</a:t>
            </a:r>
          </a:p>
          <a:p>
            <a:pPr eaLnBrk="1" hangingPunct="1"/>
            <a:endParaRPr lang="en-US" altLang="ru-RU" sz="1600" dirty="0" smtClean="0"/>
          </a:p>
          <a:p>
            <a:pPr eaLnBrk="1" hangingPunct="1"/>
            <a:endParaRPr lang="en-US" altLang="ru-RU" sz="1600" dirty="0"/>
          </a:p>
          <a:p>
            <a:pPr eaLnBrk="1" hangingPunct="1"/>
            <a:r>
              <a:rPr lang="ru-RU" altLang="ru-RU" sz="1600" dirty="0" smtClean="0"/>
              <a:t>Девальвация декабря 2014 г. позволила на практике проверить и промышленности, и нам гипотетические оценки полезности девальвация для российской промышленности.</a:t>
            </a:r>
          </a:p>
        </p:txBody>
      </p:sp>
      <p:sp>
        <p:nvSpPr>
          <p:cNvPr id="10" name="Заголовок 6"/>
          <p:cNvSpPr>
            <a:spLocks noGrp="1"/>
          </p:cNvSpPr>
          <p:nvPr>
            <p:ph type="title"/>
          </p:nvPr>
        </p:nvSpPr>
        <p:spPr>
          <a:xfrm>
            <a:off x="5219700" y="260350"/>
            <a:ext cx="3816796" cy="864394"/>
          </a:xfrm>
        </p:spPr>
        <p:txBody>
          <a:bodyPr/>
          <a:lstStyle/>
          <a:p>
            <a:pPr lvl="1" algn="l" eaLnBrk="1" hangingPunct="1">
              <a:tabLst>
                <a:tab pos="360363" algn="l"/>
              </a:tabLst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>
                <a:latin typeface="+mj-lt"/>
                <a:ea typeface="+mj-ea"/>
                <a:cs typeface="+mj-cs"/>
              </a:rPr>
              <a:t>3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.1 </a:t>
            </a:r>
            <a:r>
              <a:rPr lang="ru-RU" altLang="ru-RU" sz="1800" b="1" dirty="0" smtClean="0">
                <a:latin typeface="+mj-lt"/>
                <a:ea typeface="+mj-ea"/>
                <a:cs typeface="+mj-cs"/>
              </a:rPr>
              <a:t>Промышленность и 	девальвация: </a:t>
            </a:r>
            <a:br>
              <a:rPr lang="ru-RU" altLang="ru-RU" sz="1800" b="1" dirty="0" smtClean="0">
                <a:latin typeface="+mj-lt"/>
                <a:ea typeface="+mj-ea"/>
                <a:cs typeface="+mj-cs"/>
              </a:rPr>
            </a:br>
            <a:r>
              <a:rPr lang="ru-RU" altLang="ru-RU" sz="1800" b="1" dirty="0" smtClean="0">
                <a:latin typeface="+mj-lt"/>
                <a:ea typeface="+mj-ea"/>
                <a:cs typeface="+mj-cs"/>
              </a:rPr>
              <a:t>	</a:t>
            </a:r>
            <a:r>
              <a:rPr lang="ru-RU" altLang="ru-RU" sz="1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«хотят ли русские…?»</a:t>
            </a:r>
            <a:endParaRPr lang="ru-RU" sz="18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6606"/>
            <a:ext cx="4680520" cy="6136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03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219700" y="260350"/>
            <a:ext cx="3744913" cy="936402"/>
          </a:xfrm>
        </p:spPr>
        <p:txBody>
          <a:bodyPr/>
          <a:lstStyle/>
          <a:p>
            <a:pPr lvl="1" algn="l" eaLnBrk="1" hangingPunct="1">
              <a:tabLst>
                <a:tab pos="447675" algn="l"/>
              </a:tabLst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>
                <a:latin typeface="+mj-lt"/>
                <a:ea typeface="+mj-ea"/>
                <a:cs typeface="+mj-cs"/>
              </a:rPr>
              <a:t>3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.2	</a:t>
            </a:r>
            <a:r>
              <a:rPr lang="ru-RU" altLang="ru-RU" sz="1800" b="1" dirty="0" smtClean="0">
                <a:latin typeface="+mj-lt"/>
                <a:ea typeface="+mj-ea"/>
                <a:cs typeface="+mj-cs"/>
              </a:rPr>
              <a:t>Промышленность и 	девальвация: </a:t>
            </a:r>
            <a:r>
              <a:rPr lang="ru-RU" altLang="ru-RU" sz="1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проверка 	декабрём 2014 г.</a:t>
            </a:r>
            <a:endParaRPr lang="ru-RU" sz="18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243" name="Текст 7"/>
          <p:cNvSpPr>
            <a:spLocks noGrp="1"/>
          </p:cNvSpPr>
          <p:nvPr>
            <p:ph type="body" sz="half" idx="2"/>
          </p:nvPr>
        </p:nvSpPr>
        <p:spPr>
          <a:xfrm>
            <a:off x="5292080" y="1196752"/>
            <a:ext cx="3743325" cy="2472472"/>
          </a:xfrm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spcAft>
                <a:spcPts val="800"/>
              </a:spcAft>
            </a:pPr>
            <a:r>
              <a:rPr lang="ru-RU" altLang="ru-RU" sz="1600" dirty="0"/>
              <a:t>Укрепление курса рубля в начале 2015 г. стало самой нужной промышленности антикризисной мерой.</a:t>
            </a:r>
          </a:p>
          <a:p>
            <a:pPr eaLnBrk="1" hangingPunct="1">
              <a:spcBef>
                <a:spcPct val="0"/>
              </a:spcBef>
              <a:spcAft>
                <a:spcPts val="800"/>
              </a:spcAft>
            </a:pPr>
            <a:endParaRPr lang="ru-RU" altLang="ru-RU" sz="1600" dirty="0"/>
          </a:p>
          <a:p>
            <a:pPr eaLnBrk="1" hangingPunct="1">
              <a:spcBef>
                <a:spcPct val="0"/>
              </a:spcBef>
              <a:spcAft>
                <a:spcPts val="800"/>
              </a:spcAft>
            </a:pPr>
            <a:endParaRPr lang="ru-RU" altLang="ru-RU" sz="1600" dirty="0" smtClean="0"/>
          </a:p>
          <a:p>
            <a:pPr eaLnBrk="1" hangingPunct="1">
              <a:spcBef>
                <a:spcPct val="0"/>
              </a:spcBef>
              <a:spcAft>
                <a:spcPts val="800"/>
              </a:spcAft>
            </a:pPr>
            <a:endParaRPr lang="ru-RU" altLang="ru-RU" sz="1600" dirty="0"/>
          </a:p>
          <a:p>
            <a:pPr eaLnBrk="1" hangingPunct="1">
              <a:spcBef>
                <a:spcPct val="0"/>
              </a:spcBef>
              <a:spcAft>
                <a:spcPts val="800"/>
              </a:spcAft>
            </a:pPr>
            <a:r>
              <a:rPr lang="ru-RU" altLang="ru-RU" sz="1600" dirty="0" smtClean="0">
                <a:solidFill>
                  <a:srgbClr val="FF0000"/>
                </a:solidFill>
              </a:rPr>
              <a:t>Почему?</a:t>
            </a:r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5040312" cy="633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826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6"/>
          <p:cNvSpPr>
            <a:spLocks noGrp="1"/>
          </p:cNvSpPr>
          <p:nvPr>
            <p:ph type="title"/>
          </p:nvPr>
        </p:nvSpPr>
        <p:spPr>
          <a:xfrm>
            <a:off x="5219700" y="260350"/>
            <a:ext cx="3744913" cy="936402"/>
          </a:xfrm>
        </p:spPr>
        <p:txBody>
          <a:bodyPr/>
          <a:lstStyle/>
          <a:p>
            <a:pPr lvl="1" algn="l" eaLnBrk="1" hangingPunct="1">
              <a:tabLst>
                <a:tab pos="447675" algn="l"/>
              </a:tabLst>
              <a:defRPr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>
                <a:latin typeface="+mj-lt"/>
                <a:ea typeface="+mj-ea"/>
                <a:cs typeface="+mj-cs"/>
              </a:rPr>
              <a:t>3.3	</a:t>
            </a:r>
            <a:r>
              <a:rPr lang="ru-RU" altLang="ru-RU" sz="1800" b="1" dirty="0" smtClean="0">
                <a:latin typeface="+mj-lt"/>
                <a:ea typeface="+mj-ea"/>
                <a:cs typeface="+mj-cs"/>
              </a:rPr>
              <a:t>Промышленность и 	девальвация: </a:t>
            </a:r>
            <a:br>
              <a:rPr lang="ru-RU" altLang="ru-RU" sz="1800" b="1" dirty="0" smtClean="0">
                <a:latin typeface="+mj-lt"/>
                <a:ea typeface="+mj-ea"/>
                <a:cs typeface="+mj-cs"/>
              </a:rPr>
            </a:br>
            <a:r>
              <a:rPr lang="ru-RU" altLang="ru-RU" sz="1800" b="1" dirty="0" smtClean="0">
                <a:latin typeface="+mj-lt"/>
                <a:ea typeface="+mj-ea"/>
                <a:cs typeface="+mj-cs"/>
              </a:rPr>
              <a:t>       </a:t>
            </a:r>
            <a:r>
              <a:rPr lang="ru-RU" altLang="ru-RU" sz="1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 … и вот опять!»</a:t>
            </a:r>
            <a:endParaRPr lang="ru-RU" sz="18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86" y="620688"/>
            <a:ext cx="4649361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Текст 7"/>
          <p:cNvSpPr>
            <a:spLocks noGrp="1"/>
          </p:cNvSpPr>
          <p:nvPr>
            <p:ph type="body" sz="half" idx="2"/>
          </p:nvPr>
        </p:nvSpPr>
        <p:spPr>
          <a:xfrm>
            <a:off x="5148064" y="1196752"/>
            <a:ext cx="3887341" cy="1774845"/>
          </a:xfr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spcAft>
                <a:spcPts val="800"/>
              </a:spcAft>
            </a:pPr>
            <a:r>
              <a:rPr lang="ru-RU" altLang="ru-RU" sz="1600" dirty="0" smtClean="0"/>
              <a:t>Девальвация 2018 г. увеличила «спрос» российской промышленности на укрепление курса рубля.</a:t>
            </a:r>
          </a:p>
          <a:p>
            <a:pPr eaLnBrk="1" hangingPunct="1">
              <a:spcBef>
                <a:spcPct val="0"/>
              </a:spcBef>
              <a:spcAft>
                <a:spcPts val="800"/>
              </a:spcAft>
            </a:pPr>
            <a:endParaRPr lang="ru-RU" altLang="ru-RU" sz="1600" dirty="0"/>
          </a:p>
          <a:p>
            <a:pPr eaLnBrk="1" hangingPunct="1">
              <a:spcBef>
                <a:spcPct val="0"/>
              </a:spcBef>
              <a:spcAft>
                <a:spcPts val="800"/>
              </a:spcAft>
            </a:pPr>
            <a:r>
              <a:rPr lang="ru-RU" altLang="ru-RU" sz="1600" dirty="0" smtClean="0"/>
              <a:t>В первую очередь – для роста инвестиций и снижения издержек.</a:t>
            </a:r>
            <a:endParaRPr lang="ru-RU" altLang="ru-RU" sz="1600" dirty="0"/>
          </a:p>
        </p:txBody>
      </p:sp>
    </p:spTree>
    <p:extLst>
      <p:ext uri="{BB962C8B-B14F-4D97-AF65-F5344CB8AC3E}">
        <p14:creationId xmlns:p14="http://schemas.microsoft.com/office/powerpoint/2010/main" val="153223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790029" y="476672"/>
            <a:ext cx="3901260" cy="369332"/>
          </a:xfrm>
        </p:spPr>
        <p:txBody>
          <a:bodyPr>
            <a:spAutoFit/>
          </a:bodyPr>
          <a:lstStyle/>
          <a:p>
            <a:pPr>
              <a:tabLst>
                <a:tab pos="447675" algn="l"/>
              </a:tabLst>
            </a:pPr>
            <a:r>
              <a:rPr lang="ru-RU" sz="1800" dirty="0"/>
              <a:t>4</a:t>
            </a:r>
            <a:r>
              <a:rPr lang="ru-RU" sz="1800" dirty="0" smtClean="0"/>
              <a:t>.1 Импортозамещение: </a:t>
            </a:r>
            <a:r>
              <a:rPr lang="ru-RU" sz="1800" dirty="0" smtClean="0">
                <a:solidFill>
                  <a:srgbClr val="FF0000"/>
                </a:solidFill>
              </a:rPr>
              <a:t>2014 г.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11" name="Текст 7"/>
          <p:cNvSpPr txBox="1">
            <a:spLocks/>
          </p:cNvSpPr>
          <p:nvPr/>
        </p:nvSpPr>
        <p:spPr bwMode="auto">
          <a:xfrm>
            <a:off x="4790029" y="1196752"/>
            <a:ext cx="41906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10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/>
              <a:t>Наши первые замеры отношения промышленности к импортозамещению показали, что и в апреле, и в декабре (!!!) 2014 г. около 40% предприятий не хотели отказываться от закупок импорта при любом росте рублевых цен на него.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1600" kern="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kern="0" dirty="0" smtClean="0">
                <a:solidFill>
                  <a:srgbClr val="FF0000"/>
                </a:solidFill>
              </a:rPr>
              <a:t>Почему?</a:t>
            </a:r>
            <a:endParaRPr lang="ru-RU" sz="1600" kern="0" dirty="0">
              <a:solidFill>
                <a:srgbClr val="FF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7"/>
            <a:ext cx="3816077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3551242"/>
            <a:ext cx="3742115" cy="3027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40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8377</TotalTime>
  <Words>548</Words>
  <Application>Microsoft Office PowerPoint</Application>
  <PresentationFormat>Экран (4:3)</PresentationFormat>
  <Paragraphs>74</Paragraphs>
  <Slides>12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Оформление по умолчанию</vt:lpstr>
      <vt:lpstr>2_Оформление по умолчанию</vt:lpstr>
      <vt:lpstr>5_Оформление по умолчанию</vt:lpstr>
      <vt:lpstr>1_Оформление по умолчанию</vt:lpstr>
      <vt:lpstr>3_Оформление по умолчанию</vt:lpstr>
      <vt:lpstr>Проблема  импортозависимости  российской промышленности на  фоне стагнации внутреннего рынка (по результатам опросов предприятий)</vt:lpstr>
      <vt:lpstr>План выступления</vt:lpstr>
      <vt:lpstr>1.1 Опросы предприятий – новый источник данных о промышленности</vt:lpstr>
      <vt:lpstr>Презентация PowerPoint</vt:lpstr>
      <vt:lpstr>2.1 «Кризис» 2015-2016 гг.        и попытки выхода из него</vt:lpstr>
      <vt:lpstr> 3.1 Промышленность и  девальвация:   «хотят ли русские…?»</vt:lpstr>
      <vt:lpstr> 3.2 Промышленность и  девальвация: проверка  декабрём 2014 г.</vt:lpstr>
      <vt:lpstr> 3.3 Промышленность и  девальвация:         « … и вот опять!»</vt:lpstr>
      <vt:lpstr>4.1 Импортозамещение: 2014 г.</vt:lpstr>
      <vt:lpstr>4.2 Импортозамещение:       проблемы</vt:lpstr>
      <vt:lpstr>Презентация PowerPoint</vt:lpstr>
      <vt:lpstr>Выводы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Опережающие индикаторы: российская промышленность  в апреле 2009 г.  и ее прогнозы на II кв. 2009 г.</dc:title>
  <dc:creator>TSUKHLO Sergey</dc:creator>
  <cp:lastModifiedBy>Гончарова Екатерина Валерьевна</cp:lastModifiedBy>
  <cp:revision>415</cp:revision>
  <cp:lastPrinted>2017-04-10T11:47:05Z</cp:lastPrinted>
  <dcterms:created xsi:type="dcterms:W3CDTF">2009-04-14T14:19:25Z</dcterms:created>
  <dcterms:modified xsi:type="dcterms:W3CDTF">2018-09-13T12:46:01Z</dcterms:modified>
</cp:coreProperties>
</file>