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17"/>
  </p:notesMasterIdLst>
  <p:sldIdLst>
    <p:sldId id="263" r:id="rId2"/>
    <p:sldId id="258" r:id="rId3"/>
    <p:sldId id="435" r:id="rId4"/>
    <p:sldId id="360" r:id="rId5"/>
    <p:sldId id="349" r:id="rId6"/>
    <p:sldId id="333" r:id="rId7"/>
    <p:sldId id="361" r:id="rId8"/>
    <p:sldId id="440" r:id="rId9"/>
    <p:sldId id="336" r:id="rId10"/>
    <p:sldId id="351" r:id="rId11"/>
    <p:sldId id="362" r:id="rId12"/>
    <p:sldId id="439" r:id="rId13"/>
    <p:sldId id="437" r:id="rId14"/>
    <p:sldId id="438" r:id="rId15"/>
    <p:sldId id="272" r:id="rId16"/>
  </p:sldIdLst>
  <p:sldSz cx="9144000" cy="6858000" type="screen4x3"/>
  <p:notesSz cx="6797675" cy="9926638"/>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C48FD9"/>
    <a:srgbClr val="76AA82"/>
    <a:srgbClr val="CC0066"/>
    <a:srgbClr val="FF0000"/>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10" d="100"/>
          <a:sy n="110" d="100"/>
        </p:scale>
        <p:origin x="123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rv-fs1\A_Work\_Kazakova\!&#1087;&#1088;&#1080;&#1082;&#1083;&#1072;&#1076;&#1085;&#1072;&#1103;%20&#1084;&#1077;&#1090;&#1086;&#1076;&#1080;&#1082;&#1072;%20&#1088;&#1072;&#1079;&#1083;&#1086;&#1078;&#1077;&#1085;&#1080;&#1103;!\&#1088;&#1072;&#1089;&#1095;&#1077;&#1090;&#1099;%20&#1057;&#1060;&#1055;_&#1085;&#1086;&#1074;.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srv-fs1\A_Work\_Kazakova\!&#1087;&#1088;&#1080;&#1082;&#1083;&#1072;&#1076;&#1085;&#1072;&#1103;%20&#1084;&#1077;&#1090;&#1086;&#1076;&#1080;&#1082;&#1072;%20&#1088;&#1072;&#1079;&#1083;&#1086;&#1078;&#1077;&#1085;&#1080;&#1103;!\&#1088;&#1072;&#1089;&#1095;&#1077;&#1090;&#1099;%20&#1057;&#1060;&#1055;_&#1085;&#1086;&#1074;.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srv-fs1\A_Work\_Kazakova\!&#1087;&#1088;&#1080;&#1082;&#1083;&#1072;&#1076;&#1085;&#1072;&#1103;%20&#1084;&#1077;&#1090;&#1086;&#1076;&#1080;&#1082;&#1072;%20&#1088;&#1072;&#1079;&#1083;&#1086;&#1078;&#1077;&#1085;&#1080;&#1103;!\&#1088;&#1072;&#1089;&#1095;&#1077;&#1090;&#1099;%20&#1057;&#1060;&#1055;_&#1085;&#1086;&#1074;.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Sony\Desktop\&#1048;&#1069;&#1055;&#1055;\!&#1087;&#1088;&#1080;&#1082;&#1083;&#1072;&#1076;&#1085;&#1072;&#1103;%20&#1084;&#1077;&#1090;&#1086;&#1076;&#1080;&#1082;&#1072;%20&#1088;&#1072;&#1079;&#1083;&#1086;&#1078;&#1077;&#1085;&#1080;&#1103;!\&#1088;&#1072;&#1089;&#1095;&#1077;&#1090;&#1099;%20&#1057;&#1060;&#1055;_&#1085;&#1086;&#1074;.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'график со всем-новое!!! (3)'!$Q$679</c:f>
              <c:strCache>
                <c:ptCount val="1"/>
                <c:pt idx="0">
                  <c:v>actual GDP growth rate</c:v>
                </c:pt>
              </c:strCache>
            </c:strRef>
          </c:tx>
          <c:spPr>
            <a:ln w="28575" cap="rnd" cmpd="sng" algn="ctr">
              <a:solidFill>
                <a:srgbClr val="333399">
                  <a:lumMod val="60000"/>
                  <a:lumOff val="40000"/>
                </a:srgbClr>
              </a:solidFill>
              <a:prstDash val="solid"/>
              <a:round/>
            </a:ln>
            <a:effectLst/>
          </c:spPr>
          <c:marker>
            <c:spPr>
              <a:solidFill>
                <a:srgbClr val="2D2D8A">
                  <a:lumMod val="60000"/>
                  <a:lumOff val="40000"/>
                </a:srgbClr>
              </a:solidFill>
              <a:ln w="9525" cap="flat" cmpd="sng" algn="ctr">
                <a:solidFill>
                  <a:srgbClr val="2D2D8A">
                    <a:lumMod val="60000"/>
                    <a:lumOff val="40000"/>
                  </a:srgbClr>
                </a:solidFill>
                <a:prstDash val="solid"/>
                <a:round/>
              </a:ln>
              <a:effectLst/>
            </c:spPr>
          </c:marker>
          <c:cat>
            <c:numRef>
              <c:f>'график со всем-новое!!! (3)'!$P$680:$P$695</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'график со всем-новое!!! (3)'!$Q$680:$Q$695</c:f>
              <c:numCache>
                <c:formatCode>0.00%</c:formatCode>
                <c:ptCount val="16"/>
                <c:pt idx="0">
                  <c:v>6.351099998276695E-2</c:v>
                </c:pt>
                <c:pt idx="1">
                  <c:v>0.10045657218194975</c:v>
                </c:pt>
                <c:pt idx="2">
                  <c:v>5.0911191816702513E-2</c:v>
                </c:pt>
                <c:pt idx="3">
                  <c:v>4.7437822967564075E-2</c:v>
                </c:pt>
                <c:pt idx="4">
                  <c:v>7.2958543306217219E-2</c:v>
                </c:pt>
                <c:pt idx="5">
                  <c:v>7.1759491926939922E-2</c:v>
                </c:pt>
                <c:pt idx="6">
                  <c:v>6.3761870270153051E-2</c:v>
                </c:pt>
                <c:pt idx="7">
                  <c:v>8.1534319729123575E-2</c:v>
                </c:pt>
                <c:pt idx="8">
                  <c:v>8.5350802090774211E-2</c:v>
                </c:pt>
                <c:pt idx="9">
                  <c:v>5.2479535321780159E-2</c:v>
                </c:pt>
                <c:pt idx="10">
                  <c:v>-7.8215118047895799E-2</c:v>
                </c:pt>
                <c:pt idx="11">
                  <c:v>4.5037256255946831E-2</c:v>
                </c:pt>
                <c:pt idx="12">
                  <c:v>4.2641765649951396E-2</c:v>
                </c:pt>
                <c:pt idx="13">
                  <c:v>3.4355477692208182E-2</c:v>
                </c:pt>
                <c:pt idx="14">
                  <c:v>1.3186863793278008E-2</c:v>
                </c:pt>
                <c:pt idx="15">
                  <c:v>1.0999999999999999E-2</c:v>
                </c:pt>
              </c:numCache>
            </c:numRef>
          </c:val>
          <c:smooth val="0"/>
        </c:ser>
        <c:ser>
          <c:idx val="1"/>
          <c:order val="1"/>
          <c:tx>
            <c:strRef>
              <c:f>'график со всем-новое!!! (3)'!$R$679</c:f>
              <c:strCache>
                <c:ptCount val="1"/>
                <c:pt idx="0">
                  <c:v>structural GDP growth rate</c:v>
                </c:pt>
              </c:strCache>
            </c:strRef>
          </c:tx>
          <c:spPr>
            <a:ln w="28575" cap="rnd" cmpd="sng" algn="ctr">
              <a:solidFill>
                <a:schemeClr val="accent2">
                  <a:shade val="95000"/>
                  <a:satMod val="105000"/>
                </a:schemeClr>
              </a:solidFill>
              <a:prstDash val="solid"/>
              <a:round/>
            </a:ln>
            <a:effectLst/>
          </c:spPr>
          <c:marker>
            <c:spPr>
              <a:solidFill>
                <a:schemeClr val="accent2"/>
              </a:solidFill>
              <a:ln w="9525" cap="flat" cmpd="sng" algn="ctr">
                <a:solidFill>
                  <a:schemeClr val="accent2">
                    <a:shade val="95000"/>
                    <a:satMod val="105000"/>
                  </a:schemeClr>
                </a:solidFill>
                <a:prstDash val="solid"/>
                <a:round/>
              </a:ln>
              <a:effectLst/>
            </c:spPr>
          </c:marker>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numRef>
              <c:f>'график со всем-новое!!! (3)'!$P$680:$P$695</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'график со всем-новое!!! (3)'!$R$680:$R$695</c:f>
              <c:numCache>
                <c:formatCode>0.00%</c:formatCode>
                <c:ptCount val="16"/>
                <c:pt idx="0">
                  <c:v>4.81881785245254E-2</c:v>
                </c:pt>
                <c:pt idx="1">
                  <c:v>4.9126289014298698E-2</c:v>
                </c:pt>
                <c:pt idx="2">
                  <c:v>5.0020021134768701E-2</c:v>
                </c:pt>
                <c:pt idx="3">
                  <c:v>5.0693937065738298E-2</c:v>
                </c:pt>
                <c:pt idx="4">
                  <c:v>5.0944527373473499E-2</c:v>
                </c:pt>
                <c:pt idx="5">
                  <c:v>5.0561390921550098E-2</c:v>
                </c:pt>
                <c:pt idx="6">
                  <c:v>4.9408893686420999E-2</c:v>
                </c:pt>
                <c:pt idx="7">
                  <c:v>4.7418824747671201E-2</c:v>
                </c:pt>
                <c:pt idx="8">
                  <c:v>4.4636299289679097E-2</c:v>
                </c:pt>
                <c:pt idx="9">
                  <c:v>4.1206346375564903E-2</c:v>
                </c:pt>
                <c:pt idx="10">
                  <c:v>3.7405478480240097E-2</c:v>
                </c:pt>
                <c:pt idx="11">
                  <c:v>3.3503460261992399E-2</c:v>
                </c:pt>
                <c:pt idx="12">
                  <c:v>2.9571408339546901E-2</c:v>
                </c:pt>
                <c:pt idx="13">
                  <c:v>2.5642050674005601E-2</c:v>
                </c:pt>
                <c:pt idx="14">
                  <c:v>2.1722420479776301E-2</c:v>
                </c:pt>
                <c:pt idx="15">
                  <c:v>1.7809391306732002E-2</c:v>
                </c:pt>
              </c:numCache>
            </c:numRef>
          </c:val>
          <c:smooth val="0"/>
        </c:ser>
        <c:dLbls>
          <c:showLegendKey val="0"/>
          <c:showVal val="0"/>
          <c:showCatName val="0"/>
          <c:showSerName val="0"/>
          <c:showPercent val="0"/>
          <c:showBubbleSize val="0"/>
        </c:dLbls>
        <c:marker val="1"/>
        <c:smooth val="0"/>
        <c:axId val="129645336"/>
        <c:axId val="129644944"/>
      </c:lineChart>
      <c:catAx>
        <c:axId val="129645336"/>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crossAx val="129644944"/>
        <c:crosses val="autoZero"/>
        <c:auto val="1"/>
        <c:lblAlgn val="ctr"/>
        <c:lblOffset val="100"/>
        <c:noMultiLvlLbl val="0"/>
      </c:catAx>
      <c:valAx>
        <c:axId val="129644944"/>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0.00%"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crossAx val="129645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defRPr sz="1200"/>
      </a:pPr>
      <a:endParaRPr lang="ru-R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'график со всем-новое!!! (3)'!$Q$679</c:f>
              <c:strCache>
                <c:ptCount val="1"/>
                <c:pt idx="0">
                  <c:v>actual GDP growth rate</c:v>
                </c:pt>
              </c:strCache>
            </c:strRef>
          </c:tx>
          <c:spPr>
            <a:ln w="28575" cap="rnd" cmpd="sng" algn="ctr">
              <a:solidFill>
                <a:schemeClr val="accent1">
                  <a:shade val="95000"/>
                  <a:satMod val="105000"/>
                </a:schemeClr>
              </a:solidFill>
              <a:prstDash val="solid"/>
              <a:round/>
            </a:ln>
            <a:effectLst/>
          </c:spPr>
          <c:marker>
            <c:symbol val="circle"/>
            <c:size val="5"/>
            <c:spPr>
              <a:solidFill>
                <a:schemeClr val="accent1"/>
              </a:solidFill>
              <a:ln w="9525" cap="flat" cmpd="sng" algn="ctr">
                <a:solidFill>
                  <a:schemeClr val="accent1">
                    <a:shade val="95000"/>
                    <a:satMod val="105000"/>
                  </a:schemeClr>
                </a:solidFill>
                <a:prstDash val="solid"/>
                <a:round/>
              </a:ln>
              <a:effectLst/>
            </c:spPr>
          </c:marker>
          <c:cat>
            <c:numRef>
              <c:f>'график со всем-новое!!! (3)'!$P$680:$P$695</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'график со всем-новое!!! (3)'!$Q$680:$Q$695</c:f>
              <c:numCache>
                <c:formatCode>0.00%</c:formatCode>
                <c:ptCount val="16"/>
                <c:pt idx="0">
                  <c:v>6.351099998276695E-2</c:v>
                </c:pt>
                <c:pt idx="1">
                  <c:v>0.10045657218194975</c:v>
                </c:pt>
                <c:pt idx="2">
                  <c:v>5.0911191816702513E-2</c:v>
                </c:pt>
                <c:pt idx="3">
                  <c:v>4.7437822967564075E-2</c:v>
                </c:pt>
                <c:pt idx="4">
                  <c:v>7.2958543306217219E-2</c:v>
                </c:pt>
                <c:pt idx="5">
                  <c:v>7.1759491926939922E-2</c:v>
                </c:pt>
                <c:pt idx="6">
                  <c:v>6.3761870270153051E-2</c:v>
                </c:pt>
                <c:pt idx="7">
                  <c:v>8.1534319729123575E-2</c:v>
                </c:pt>
                <c:pt idx="8">
                  <c:v>8.5350802090774211E-2</c:v>
                </c:pt>
                <c:pt idx="9">
                  <c:v>5.2479535321780159E-2</c:v>
                </c:pt>
                <c:pt idx="10">
                  <c:v>-7.8215118047895799E-2</c:v>
                </c:pt>
                <c:pt idx="11">
                  <c:v>4.5037256255946831E-2</c:v>
                </c:pt>
                <c:pt idx="12">
                  <c:v>4.2641765649951396E-2</c:v>
                </c:pt>
                <c:pt idx="13">
                  <c:v>3.4355477692208182E-2</c:v>
                </c:pt>
                <c:pt idx="14">
                  <c:v>1.3186863793278008E-2</c:v>
                </c:pt>
                <c:pt idx="15">
                  <c:v>1.0999999999999999E-2</c:v>
                </c:pt>
              </c:numCache>
            </c:numRef>
          </c:val>
          <c:smooth val="0"/>
        </c:ser>
        <c:ser>
          <c:idx val="1"/>
          <c:order val="1"/>
          <c:tx>
            <c:strRef>
              <c:f>'график со всем-новое!!! (3)'!$R$679</c:f>
              <c:strCache>
                <c:ptCount val="1"/>
                <c:pt idx="0">
                  <c:v>structural GDP growth rate</c:v>
                </c:pt>
              </c:strCache>
            </c:strRef>
          </c:tx>
          <c:spPr>
            <a:ln w="28575" cap="rnd" cmpd="sng" algn="ctr">
              <a:solidFill>
                <a:schemeClr val="accent2">
                  <a:shade val="95000"/>
                  <a:satMod val="105000"/>
                </a:schemeClr>
              </a:solidFill>
              <a:prstDash val="solid"/>
              <a:round/>
            </a:ln>
            <a:effectLst/>
          </c:spPr>
          <c:marker>
            <c:symbol val="none"/>
          </c:marker>
          <c:cat>
            <c:numRef>
              <c:f>'график со всем-новое!!! (3)'!$P$680:$P$695</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'график со всем-новое!!! (3)'!$R$680:$R$695</c:f>
              <c:numCache>
                <c:formatCode>0.00%</c:formatCode>
                <c:ptCount val="16"/>
                <c:pt idx="0">
                  <c:v>4.81881785245254E-2</c:v>
                </c:pt>
                <c:pt idx="1">
                  <c:v>4.9126289014298698E-2</c:v>
                </c:pt>
                <c:pt idx="2">
                  <c:v>5.0020021134768701E-2</c:v>
                </c:pt>
                <c:pt idx="3">
                  <c:v>5.0693937065738298E-2</c:v>
                </c:pt>
                <c:pt idx="4">
                  <c:v>5.0944527373473499E-2</c:v>
                </c:pt>
                <c:pt idx="5">
                  <c:v>5.0561390921550098E-2</c:v>
                </c:pt>
                <c:pt idx="6">
                  <c:v>4.9408893686420999E-2</c:v>
                </c:pt>
                <c:pt idx="7">
                  <c:v>4.7418824747671201E-2</c:v>
                </c:pt>
                <c:pt idx="8">
                  <c:v>4.4636299289679097E-2</c:v>
                </c:pt>
                <c:pt idx="9">
                  <c:v>4.1206346375564903E-2</c:v>
                </c:pt>
                <c:pt idx="10">
                  <c:v>3.7405478480240097E-2</c:v>
                </c:pt>
                <c:pt idx="11">
                  <c:v>3.3503460261992399E-2</c:v>
                </c:pt>
                <c:pt idx="12">
                  <c:v>2.9571408339546901E-2</c:v>
                </c:pt>
                <c:pt idx="13">
                  <c:v>2.5642050674005601E-2</c:v>
                </c:pt>
                <c:pt idx="14">
                  <c:v>2.1722420479776301E-2</c:v>
                </c:pt>
                <c:pt idx="15">
                  <c:v>1.7809391306732002E-2</c:v>
                </c:pt>
              </c:numCache>
            </c:numRef>
          </c:val>
          <c:smooth val="0"/>
        </c:ser>
        <c:ser>
          <c:idx val="2"/>
          <c:order val="2"/>
          <c:tx>
            <c:strRef>
              <c:f>'график со всем-новое!!! (3)'!$T$679</c:f>
              <c:strCache>
                <c:ptCount val="1"/>
                <c:pt idx="0">
                  <c:v>foreign trade GDP growth rate</c:v>
                </c:pt>
              </c:strCache>
            </c:strRef>
          </c:tx>
          <c:spPr>
            <a:ln w="28575" cap="rnd" cmpd="sng" algn="ctr">
              <a:solidFill>
                <a:srgbClr val="0070C0"/>
              </a:solidFill>
              <a:prstDash val="solid"/>
              <a:round/>
            </a:ln>
            <a:effectLst/>
          </c:spPr>
          <c:marker>
            <c:symbol val="triangle"/>
            <c:size val="8"/>
            <c:spPr>
              <a:solidFill>
                <a:srgbClr val="0070C0"/>
              </a:solidFill>
              <a:ln w="9525" cap="flat" cmpd="sng" algn="ctr">
                <a:solidFill>
                  <a:srgbClr val="0070C0"/>
                </a:solidFill>
                <a:prstDash val="solid"/>
                <a:round/>
              </a:ln>
              <a:effectLst/>
            </c:spPr>
          </c:marker>
          <c:cat>
            <c:numRef>
              <c:f>'график со всем-новое!!! (3)'!$P$680:$P$695</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'график со всем-новое!!! (3)'!$T$680:$T$695</c:f>
              <c:numCache>
                <c:formatCode>0.00%</c:formatCode>
                <c:ptCount val="16"/>
                <c:pt idx="0">
                  <c:v>3.8599137888541998E-3</c:v>
                </c:pt>
                <c:pt idx="1">
                  <c:v>1.26508708391968E-2</c:v>
                </c:pt>
                <c:pt idx="2">
                  <c:v>8.8480816047931694E-3</c:v>
                </c:pt>
                <c:pt idx="3">
                  <c:v>8.9306054223214203E-3</c:v>
                </c:pt>
                <c:pt idx="4">
                  <c:v>1.10915532396101E-2</c:v>
                </c:pt>
                <c:pt idx="5">
                  <c:v>1.6371001412199101E-2</c:v>
                </c:pt>
                <c:pt idx="6">
                  <c:v>2.3550009494517601E-2</c:v>
                </c:pt>
                <c:pt idx="7">
                  <c:v>2.4399108901378901E-2</c:v>
                </c:pt>
                <c:pt idx="8">
                  <c:v>2.30889171704271E-2</c:v>
                </c:pt>
                <c:pt idx="9">
                  <c:v>2.65031374674853E-2</c:v>
                </c:pt>
                <c:pt idx="10">
                  <c:v>9.3298547369385105E-3</c:v>
                </c:pt>
                <c:pt idx="11">
                  <c:v>1.28380384414936E-2</c:v>
                </c:pt>
                <c:pt idx="12">
                  <c:v>1.8614646997881699E-2</c:v>
                </c:pt>
                <c:pt idx="13">
                  <c:v>1.4847766220391001E-2</c:v>
                </c:pt>
                <c:pt idx="14">
                  <c:v>1.1294574842903801E-2</c:v>
                </c:pt>
                <c:pt idx="15">
                  <c:v>9.0408479461572006E-3</c:v>
                </c:pt>
              </c:numCache>
            </c:numRef>
          </c:val>
          <c:smooth val="0"/>
        </c:ser>
        <c:ser>
          <c:idx val="3"/>
          <c:order val="3"/>
          <c:tx>
            <c:strRef>
              <c:f>'график со всем-новое!!! (3)'!$V$679</c:f>
              <c:strCache>
                <c:ptCount val="1"/>
                <c:pt idx="0">
                  <c:v>cyclical GDP component (business cycle+random shocks)</c:v>
                </c:pt>
              </c:strCache>
            </c:strRef>
          </c:tx>
          <c:spPr>
            <a:ln w="28575" cap="rnd" cmpd="sng" algn="ctr">
              <a:solidFill>
                <a:schemeClr val="accent4">
                  <a:shade val="95000"/>
                  <a:satMod val="105000"/>
                </a:schemeClr>
              </a:solidFill>
              <a:prstDash val="solid"/>
              <a:round/>
            </a:ln>
            <a:effectLst/>
          </c:spPr>
          <c:marker>
            <c:symbol val="circle"/>
            <c:size val="5"/>
            <c:spPr>
              <a:solidFill>
                <a:schemeClr val="accent4"/>
              </a:solidFill>
              <a:ln w="9525" cap="flat" cmpd="sng" algn="ctr">
                <a:solidFill>
                  <a:schemeClr val="accent4">
                    <a:shade val="95000"/>
                    <a:satMod val="105000"/>
                  </a:schemeClr>
                </a:solidFill>
                <a:prstDash val="solid"/>
                <a:round/>
              </a:ln>
              <a:effectLst/>
            </c:spPr>
          </c:marker>
          <c:val>
            <c:numRef>
              <c:f>'график со всем-новое!!! (3)'!$V$680:$V$695</c:f>
              <c:numCache>
                <c:formatCode>0.00%</c:formatCode>
                <c:ptCount val="16"/>
                <c:pt idx="0">
                  <c:v>1.1462907669387349E-2</c:v>
                </c:pt>
                <c:pt idx="1">
                  <c:v>3.867941232845426E-2</c:v>
                </c:pt>
                <c:pt idx="2">
                  <c:v>-7.9569109228593577E-3</c:v>
                </c:pt>
                <c:pt idx="3">
                  <c:v>-1.2186719520495643E-2</c:v>
                </c:pt>
                <c:pt idx="4">
                  <c:v>1.0922462693133621E-2</c:v>
                </c:pt>
                <c:pt idx="5">
                  <c:v>4.8270995931907236E-3</c:v>
                </c:pt>
                <c:pt idx="6">
                  <c:v>-9.1970329107855485E-3</c:v>
                </c:pt>
                <c:pt idx="7">
                  <c:v>9.7163860800734726E-3</c:v>
                </c:pt>
                <c:pt idx="8">
                  <c:v>1.7625585630668014E-2</c:v>
                </c:pt>
                <c:pt idx="9">
                  <c:v>-1.5229948521270045E-2</c:v>
                </c:pt>
                <c:pt idx="10">
                  <c:v>-0.1249504512650744</c:v>
                </c:pt>
                <c:pt idx="11">
                  <c:v>-1.3042424475391678E-3</c:v>
                </c:pt>
                <c:pt idx="12">
                  <c:v>-5.5442896874772045E-3</c:v>
                </c:pt>
                <c:pt idx="13">
                  <c:v>-6.1343392021884196E-3</c:v>
                </c:pt>
                <c:pt idx="14">
                  <c:v>-1.9830131529402092E-2</c:v>
                </c:pt>
                <c:pt idx="15">
                  <c:v>-1.5850239252889205E-2</c:v>
                </c:pt>
              </c:numCache>
            </c:numRef>
          </c:val>
          <c:smooth val="0"/>
        </c:ser>
        <c:dLbls>
          <c:showLegendKey val="0"/>
          <c:showVal val="0"/>
          <c:showCatName val="0"/>
          <c:showSerName val="0"/>
          <c:showPercent val="0"/>
          <c:showBubbleSize val="0"/>
        </c:dLbls>
        <c:marker val="1"/>
        <c:smooth val="0"/>
        <c:axId val="129643768"/>
        <c:axId val="129643376"/>
      </c:lineChart>
      <c:catAx>
        <c:axId val="129643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crossAx val="129643376"/>
        <c:crosses val="autoZero"/>
        <c:auto val="1"/>
        <c:lblAlgn val="ctr"/>
        <c:lblOffset val="100"/>
        <c:noMultiLvlLbl val="0"/>
      </c:catAx>
      <c:valAx>
        <c:axId val="12964337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crossAx val="129643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sz="1200"/>
      </a:pPr>
      <a:endParaRPr lang="ru-R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88282189025438"/>
          <c:y val="0.10036431185538428"/>
          <c:w val="0.86176874050019125"/>
          <c:h val="0.8196942459115687"/>
        </c:manualLayout>
      </c:layout>
      <c:lineChart>
        <c:grouping val="standard"/>
        <c:varyColors val="0"/>
        <c:ser>
          <c:idx val="1"/>
          <c:order val="0"/>
          <c:tx>
            <c:strRef>
              <c:f>'график со всем-новое!!! (3)'!$V$679</c:f>
              <c:strCache>
                <c:ptCount val="1"/>
                <c:pt idx="0">
                  <c:v>сумма компонент бизнец-циклов и случайных шоков</c:v>
                </c:pt>
              </c:strCache>
            </c:strRef>
          </c:tx>
          <c:dLbls>
            <c:dLbl>
              <c:idx val="15"/>
              <c:layout>
                <c:manualLayout>
                  <c:x val="-4.6728971962617964E-3"/>
                  <c:y val="4.48297659975600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b="1"/>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'график со всем-новое!!! (3)'!$P$680:$P$695</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'график со всем-новое!!! (3)'!$V$680:$V$695</c:f>
              <c:numCache>
                <c:formatCode>0.00%</c:formatCode>
                <c:ptCount val="16"/>
                <c:pt idx="0">
                  <c:v>1.1462907669387349E-2</c:v>
                </c:pt>
                <c:pt idx="1">
                  <c:v>3.867941232845426E-2</c:v>
                </c:pt>
                <c:pt idx="2">
                  <c:v>-7.9569109228593577E-3</c:v>
                </c:pt>
                <c:pt idx="3">
                  <c:v>-1.2186719520495643E-2</c:v>
                </c:pt>
                <c:pt idx="4">
                  <c:v>1.0922462693133621E-2</c:v>
                </c:pt>
                <c:pt idx="5">
                  <c:v>4.8270995931907236E-3</c:v>
                </c:pt>
                <c:pt idx="6">
                  <c:v>-9.1970329107855485E-3</c:v>
                </c:pt>
                <c:pt idx="7">
                  <c:v>9.7163860800734726E-3</c:v>
                </c:pt>
                <c:pt idx="8">
                  <c:v>1.7625585630668014E-2</c:v>
                </c:pt>
                <c:pt idx="9">
                  <c:v>-1.5229948521270045E-2</c:v>
                </c:pt>
                <c:pt idx="10">
                  <c:v>-0.1249504512650744</c:v>
                </c:pt>
                <c:pt idx="11">
                  <c:v>-1.3042424475391678E-3</c:v>
                </c:pt>
                <c:pt idx="12">
                  <c:v>-5.5442896874772045E-3</c:v>
                </c:pt>
                <c:pt idx="13">
                  <c:v>-6.1343392021884196E-3</c:v>
                </c:pt>
                <c:pt idx="14">
                  <c:v>-1.9830131529402092E-2</c:v>
                </c:pt>
                <c:pt idx="15">
                  <c:v>-1.5850239252889205E-2</c:v>
                </c:pt>
              </c:numCache>
            </c:numRef>
          </c:val>
          <c:smooth val="0"/>
        </c:ser>
        <c:dLbls>
          <c:showLegendKey val="0"/>
          <c:showVal val="0"/>
          <c:showCatName val="0"/>
          <c:showSerName val="0"/>
          <c:showPercent val="0"/>
          <c:showBubbleSize val="0"/>
        </c:dLbls>
        <c:marker val="1"/>
        <c:smooth val="0"/>
        <c:axId val="129641808"/>
        <c:axId val="129649256"/>
      </c:lineChart>
      <c:catAx>
        <c:axId val="129641808"/>
        <c:scaling>
          <c:orientation val="minMax"/>
        </c:scaling>
        <c:delete val="0"/>
        <c:axPos val="b"/>
        <c:numFmt formatCode="General" sourceLinked="1"/>
        <c:majorTickMark val="none"/>
        <c:minorTickMark val="none"/>
        <c:tickLblPos val="nextTo"/>
        <c:txPr>
          <a:bodyPr rot="-60000000" vert="horz"/>
          <a:lstStyle/>
          <a:p>
            <a:pPr>
              <a:defRPr/>
            </a:pPr>
            <a:endParaRPr lang="ru-RU"/>
          </a:p>
        </c:txPr>
        <c:crossAx val="129649256"/>
        <c:crosses val="autoZero"/>
        <c:auto val="1"/>
        <c:lblAlgn val="ctr"/>
        <c:lblOffset val="100"/>
        <c:noMultiLvlLbl val="0"/>
      </c:catAx>
      <c:valAx>
        <c:axId val="129649256"/>
        <c:scaling>
          <c:orientation val="minMax"/>
        </c:scaling>
        <c:delete val="0"/>
        <c:axPos val="l"/>
        <c:majorGridlines/>
        <c:numFmt formatCode="0.00%" sourceLinked="1"/>
        <c:majorTickMark val="none"/>
        <c:minorTickMark val="none"/>
        <c:tickLblPos val="nextTo"/>
        <c:txPr>
          <a:bodyPr rot="-60000000" vert="horz"/>
          <a:lstStyle/>
          <a:p>
            <a:pPr>
              <a:defRPr/>
            </a:pPr>
            <a:endParaRPr lang="ru-RU"/>
          </a:p>
        </c:txPr>
        <c:crossAx val="129641808"/>
        <c:crosses val="autoZero"/>
        <c:crossBetween val="between"/>
      </c:valAx>
    </c:plotArea>
    <c:plotVisOnly val="1"/>
    <c:dispBlanksAs val="gap"/>
    <c:showDLblsOverMax val="0"/>
  </c:chart>
  <c:txPr>
    <a:bodyPr/>
    <a:lstStyle/>
    <a:p>
      <a:pPr>
        <a:defRPr sz="1200"/>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Лист4!$H$3</c:f>
              <c:strCache>
                <c:ptCount val="1"/>
                <c:pt idx="0">
                  <c:v>output gap00, %</c:v>
                </c:pt>
              </c:strCache>
            </c:strRef>
          </c:tx>
          <c:dLbls>
            <c:dLbl>
              <c:idx val="1"/>
              <c:layout>
                <c:manualLayout>
                  <c:x val="-3.5784578863970927E-2"/>
                  <c:y val="-2.37670825906120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745214700147208E-2"/>
                  <c:y val="-2.6143790849673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0059046245735577E-2"/>
                  <c:y val="3.802733214497911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Лист4!$B$4:$B$19</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Лист4!$H$4:$H$19</c:f>
              <c:numCache>
                <c:formatCode>0.00%</c:formatCode>
                <c:ptCount val="16"/>
                <c:pt idx="0">
                  <c:v>-4.6424791478097575E-2</c:v>
                </c:pt>
                <c:pt idx="1">
                  <c:v>0</c:v>
                </c:pt>
                <c:pt idx="2">
                  <c:v>-3.6236588698060845E-4</c:v>
                </c:pt>
                <c:pt idx="3">
                  <c:v>-4.6982891354402255E-3</c:v>
                </c:pt>
                <c:pt idx="4">
                  <c:v>1.3814490317755616E-2</c:v>
                </c:pt>
                <c:pt idx="5">
                  <c:v>3.2992812307557844E-2</c:v>
                </c:pt>
                <c:pt idx="6">
                  <c:v>4.5884457316570357E-2</c:v>
                </c:pt>
                <c:pt idx="7">
                  <c:v>7.8773527019532552E-2</c:v>
                </c:pt>
                <c:pt idx="8">
                  <c:v>0.11973463930510636</c:v>
                </c:pt>
                <c:pt idx="9">
                  <c:v>0.13092312519950078</c:v>
                </c:pt>
                <c:pt idx="10">
                  <c:v>4.2009452189620319E-3</c:v>
                </c:pt>
                <c:pt idx="11">
                  <c:v>1.4850410000506081E-2</c:v>
                </c:pt>
                <c:pt idx="12">
                  <c:v>2.7293286024073507E-2</c:v>
                </c:pt>
                <c:pt idx="13">
                  <c:v>3.5685908622391738E-2</c:v>
                </c:pt>
                <c:pt idx="14">
                  <c:v>2.6794870493072817E-2</c:v>
                </c:pt>
                <c:pt idx="15">
                  <c:v>1.8756854531326157E-2</c:v>
                </c:pt>
              </c:numCache>
            </c:numRef>
          </c:val>
          <c:smooth val="0"/>
        </c:ser>
        <c:dLbls>
          <c:showLegendKey val="0"/>
          <c:showVal val="0"/>
          <c:showCatName val="0"/>
          <c:showSerName val="0"/>
          <c:showPercent val="0"/>
          <c:showBubbleSize val="0"/>
        </c:dLbls>
        <c:marker val="1"/>
        <c:smooth val="0"/>
        <c:axId val="170592976"/>
        <c:axId val="170593368"/>
      </c:lineChart>
      <c:catAx>
        <c:axId val="170592976"/>
        <c:scaling>
          <c:orientation val="minMax"/>
        </c:scaling>
        <c:delete val="0"/>
        <c:axPos val="b"/>
        <c:numFmt formatCode="General" sourceLinked="1"/>
        <c:majorTickMark val="out"/>
        <c:minorTickMark val="none"/>
        <c:tickLblPos val="nextTo"/>
        <c:crossAx val="170593368"/>
        <c:crosses val="autoZero"/>
        <c:auto val="1"/>
        <c:lblAlgn val="ctr"/>
        <c:lblOffset val="100"/>
        <c:noMultiLvlLbl val="0"/>
      </c:catAx>
      <c:valAx>
        <c:axId val="170593368"/>
        <c:scaling>
          <c:orientation val="minMax"/>
        </c:scaling>
        <c:delete val="0"/>
        <c:axPos val="l"/>
        <c:majorGridlines/>
        <c:numFmt formatCode="0.00%" sourceLinked="1"/>
        <c:majorTickMark val="out"/>
        <c:minorTickMark val="none"/>
        <c:tickLblPos val="nextTo"/>
        <c:crossAx val="170592976"/>
        <c:crosses val="autoZero"/>
        <c:crossBetween val="between"/>
      </c:valAx>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702D3ED4-FA3F-47DB-9940-245FB2EA5169}" type="datetimeFigureOut">
              <a:rPr lang="ru-RU"/>
              <a:pPr>
                <a:defRPr/>
              </a:pPr>
              <a:t>31.07.2014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Arial" charset="0"/>
              </a:defRPr>
            </a:lvl1pPr>
          </a:lstStyle>
          <a:p>
            <a:pPr>
              <a:defRPr/>
            </a:pPr>
            <a:fld id="{572547E5-5F47-415F-B608-DA726E11FFD8}" type="slidenum">
              <a:rPr lang="ru-RU"/>
              <a:pPr>
                <a:defRPr/>
              </a:pPr>
              <a:t>‹#›</a:t>
            </a:fld>
            <a:endParaRPr lang="ru-RU"/>
          </a:p>
        </p:txBody>
      </p:sp>
    </p:spTree>
    <p:extLst>
      <p:ext uri="{BB962C8B-B14F-4D97-AF65-F5344CB8AC3E}">
        <p14:creationId xmlns:p14="http://schemas.microsoft.com/office/powerpoint/2010/main" val="3952776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14FD60D-C4C5-426C-B165-DF1FDCB0582C}" type="slidenum">
              <a:rPr lang="ru-RU"/>
              <a:pPr>
                <a:defRPr/>
              </a:pPr>
              <a:t>‹#›</a:t>
            </a:fld>
            <a:endParaRPr lang="ru-RU"/>
          </a:p>
        </p:txBody>
      </p:sp>
    </p:spTree>
    <p:extLst>
      <p:ext uri="{BB962C8B-B14F-4D97-AF65-F5344CB8AC3E}">
        <p14:creationId xmlns:p14="http://schemas.microsoft.com/office/powerpoint/2010/main" val="196317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CB3C916-E7BC-444C-8965-C0944EFF85F1}" type="slidenum">
              <a:rPr lang="ru-RU"/>
              <a:pPr>
                <a:defRPr/>
              </a:pPr>
              <a:t>‹#›</a:t>
            </a:fld>
            <a:endParaRPr lang="ru-RU"/>
          </a:p>
        </p:txBody>
      </p:sp>
    </p:spTree>
    <p:extLst>
      <p:ext uri="{BB962C8B-B14F-4D97-AF65-F5344CB8AC3E}">
        <p14:creationId xmlns:p14="http://schemas.microsoft.com/office/powerpoint/2010/main" val="1437741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0EAEC77-223C-4B9F-92DC-28186139727B}" type="slidenum">
              <a:rPr lang="ru-RU"/>
              <a:pPr>
                <a:defRPr/>
              </a:pPr>
              <a:t>‹#›</a:t>
            </a:fld>
            <a:endParaRPr lang="ru-RU"/>
          </a:p>
        </p:txBody>
      </p:sp>
    </p:spTree>
    <p:extLst>
      <p:ext uri="{BB962C8B-B14F-4D97-AF65-F5344CB8AC3E}">
        <p14:creationId xmlns:p14="http://schemas.microsoft.com/office/powerpoint/2010/main" val="20204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512812E6-27E0-4C79-A3D7-71987B25FA55}" type="slidenum">
              <a:rPr lang="ru-RU"/>
              <a:pPr>
                <a:defRPr/>
              </a:pPr>
              <a:t>‹#›</a:t>
            </a:fld>
            <a:endParaRPr lang="ru-RU"/>
          </a:p>
        </p:txBody>
      </p:sp>
    </p:spTree>
    <p:extLst>
      <p:ext uri="{BB962C8B-B14F-4D97-AF65-F5344CB8AC3E}">
        <p14:creationId xmlns:p14="http://schemas.microsoft.com/office/powerpoint/2010/main" val="395175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AF11EA1-6DDB-48F4-AEB3-9417093D4432}" type="slidenum">
              <a:rPr lang="ru-RU"/>
              <a:pPr>
                <a:defRPr/>
              </a:pPr>
              <a:t>‹#›</a:t>
            </a:fld>
            <a:endParaRPr lang="ru-RU"/>
          </a:p>
        </p:txBody>
      </p:sp>
    </p:spTree>
    <p:extLst>
      <p:ext uri="{BB962C8B-B14F-4D97-AF65-F5344CB8AC3E}">
        <p14:creationId xmlns:p14="http://schemas.microsoft.com/office/powerpoint/2010/main" val="1088042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9C68C2F-0708-435D-9DF7-33CBC3AB7F42}" type="slidenum">
              <a:rPr lang="ru-RU"/>
              <a:pPr>
                <a:defRPr/>
              </a:pPr>
              <a:t>‹#›</a:t>
            </a:fld>
            <a:endParaRPr lang="ru-RU"/>
          </a:p>
        </p:txBody>
      </p:sp>
    </p:spTree>
    <p:extLst>
      <p:ext uri="{BB962C8B-B14F-4D97-AF65-F5344CB8AC3E}">
        <p14:creationId xmlns:p14="http://schemas.microsoft.com/office/powerpoint/2010/main" val="234691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8E59F12-55C7-4966-8379-8A3F1E0190C0}" type="slidenum">
              <a:rPr lang="ru-RU"/>
              <a:pPr>
                <a:defRPr/>
              </a:pPr>
              <a:t>‹#›</a:t>
            </a:fld>
            <a:endParaRPr lang="ru-RU"/>
          </a:p>
        </p:txBody>
      </p:sp>
    </p:spTree>
    <p:extLst>
      <p:ext uri="{BB962C8B-B14F-4D97-AF65-F5344CB8AC3E}">
        <p14:creationId xmlns:p14="http://schemas.microsoft.com/office/powerpoint/2010/main" val="4075691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0AF7FF6-C348-4FA8-BBCD-DDF7831DE54F}" type="slidenum">
              <a:rPr lang="ru-RU"/>
              <a:pPr>
                <a:defRPr/>
              </a:pPr>
              <a:t>‹#›</a:t>
            </a:fld>
            <a:endParaRPr lang="ru-RU"/>
          </a:p>
        </p:txBody>
      </p:sp>
    </p:spTree>
    <p:extLst>
      <p:ext uri="{BB962C8B-B14F-4D97-AF65-F5344CB8AC3E}">
        <p14:creationId xmlns:p14="http://schemas.microsoft.com/office/powerpoint/2010/main" val="55747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0085D13-0A9B-43CA-8B21-A246A66E7CEC}" type="slidenum">
              <a:rPr lang="ru-RU"/>
              <a:pPr>
                <a:defRPr/>
              </a:pPr>
              <a:t>‹#›</a:t>
            </a:fld>
            <a:endParaRPr lang="ru-RU"/>
          </a:p>
        </p:txBody>
      </p:sp>
    </p:spTree>
    <p:extLst>
      <p:ext uri="{BB962C8B-B14F-4D97-AF65-F5344CB8AC3E}">
        <p14:creationId xmlns:p14="http://schemas.microsoft.com/office/powerpoint/2010/main" val="614712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B2324346-5510-482B-9A77-6A6077A2B583}" type="slidenum">
              <a:rPr lang="ru-RU"/>
              <a:pPr>
                <a:defRPr/>
              </a:pPr>
              <a:t>‹#›</a:t>
            </a:fld>
            <a:endParaRPr lang="ru-RU"/>
          </a:p>
        </p:txBody>
      </p:sp>
    </p:spTree>
    <p:extLst>
      <p:ext uri="{BB962C8B-B14F-4D97-AF65-F5344CB8AC3E}">
        <p14:creationId xmlns:p14="http://schemas.microsoft.com/office/powerpoint/2010/main" val="788455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B1EE644-D1AB-4B89-A154-BFAF96BC6A9C}" type="slidenum">
              <a:rPr lang="ru-RU"/>
              <a:pPr>
                <a:defRPr/>
              </a:pPr>
              <a:t>‹#›</a:t>
            </a:fld>
            <a:endParaRPr lang="ru-RU"/>
          </a:p>
        </p:txBody>
      </p:sp>
    </p:spTree>
    <p:extLst>
      <p:ext uri="{BB962C8B-B14F-4D97-AF65-F5344CB8AC3E}">
        <p14:creationId xmlns:p14="http://schemas.microsoft.com/office/powerpoint/2010/main" val="1785457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73BD32D-6E30-41F7-B33D-5CC6A91B16A3}" type="slidenum">
              <a:rPr lang="ru-RU"/>
              <a:pPr>
                <a:defRPr/>
              </a:pPr>
              <a:t>‹#›</a:t>
            </a:fld>
            <a:endParaRPr lang="ru-RU"/>
          </a:p>
        </p:txBody>
      </p:sp>
    </p:spTree>
    <p:extLst>
      <p:ext uri="{BB962C8B-B14F-4D97-AF65-F5344CB8AC3E}">
        <p14:creationId xmlns:p14="http://schemas.microsoft.com/office/powerpoint/2010/main" val="733773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9F90E42-C77D-47E1-B231-EF1DDCA998AA}" type="slidenum">
              <a:rPr lang="ru-RU"/>
              <a:pPr>
                <a:defRPr/>
              </a:pPr>
              <a:t>‹#›</a:t>
            </a:fld>
            <a:endParaRPr lang="ru-RU"/>
          </a:p>
        </p:txBody>
      </p:sp>
    </p:spTree>
    <p:extLst>
      <p:ext uri="{BB962C8B-B14F-4D97-AF65-F5344CB8AC3E}">
        <p14:creationId xmlns:p14="http://schemas.microsoft.com/office/powerpoint/2010/main" val="82605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75D4E18-1E63-4543-B84F-1D5B5E04EF96}" type="slidenum">
              <a:rPr lang="ru-RU"/>
              <a:pPr>
                <a:defRPr/>
              </a:pPr>
              <a:t>‹#›</a:t>
            </a:fld>
            <a:endParaRPr lang="ru-RU"/>
          </a:p>
        </p:txBody>
      </p:sp>
    </p:spTree>
    <p:extLst>
      <p:ext uri="{BB962C8B-B14F-4D97-AF65-F5344CB8AC3E}">
        <p14:creationId xmlns:p14="http://schemas.microsoft.com/office/powerpoint/2010/main" val="34415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01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ru-RU"/>
          </a:p>
        </p:txBody>
      </p:sp>
      <p:sp>
        <p:nvSpPr>
          <p:cNvPr id="901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ru-RU"/>
          </a:p>
        </p:txBody>
      </p:sp>
      <p:sp>
        <p:nvSpPr>
          <p:cNvPr id="901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Arial" charset="0"/>
              </a:defRPr>
            </a:lvl1pPr>
          </a:lstStyle>
          <a:p>
            <a:pPr>
              <a:defRPr/>
            </a:pPr>
            <a:fld id="{37390ECE-FA7A-4C4D-9083-422CFB769C5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oecd.org/dataoecd/2/43/33928808.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_____Microsoft_Excel1.xlsx"/></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_____Microsoft_Excel2.xlsx"/></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19100" y="3787775"/>
            <a:ext cx="8229600" cy="1828800"/>
          </a:xfrm>
        </p:spPr>
        <p:txBody>
          <a:bodyPr/>
          <a:lstStyle/>
          <a:p>
            <a:pPr algn="r" eaLnBrk="1" hangingPunct="1"/>
            <a:r>
              <a:rPr lang="en-US" sz="2400" i="1" smtClean="0">
                <a:solidFill>
                  <a:schemeClr val="accent2"/>
                </a:solidFill>
              </a:rPr>
              <a:t>Maria Kazakova, PhD,</a:t>
            </a:r>
            <a:br>
              <a:rPr lang="en-US" sz="2400" i="1" smtClean="0">
                <a:solidFill>
                  <a:schemeClr val="accent2"/>
                </a:solidFill>
              </a:rPr>
            </a:br>
            <a:r>
              <a:rPr lang="en-US" sz="2400" i="1" smtClean="0">
                <a:solidFill>
                  <a:schemeClr val="accent2"/>
                </a:solidFill>
              </a:rPr>
              <a:t>Gaidar Institute for Economic Policy </a:t>
            </a:r>
            <a:br>
              <a:rPr lang="en-US" sz="2400" i="1" smtClean="0">
                <a:solidFill>
                  <a:schemeClr val="accent2"/>
                </a:solidFill>
              </a:rPr>
            </a:br>
            <a:r>
              <a:rPr lang="en-US" sz="2400" i="1" smtClean="0">
                <a:solidFill>
                  <a:schemeClr val="accent2"/>
                </a:solidFill>
              </a:rPr>
              <a:t>and Russian Presidential Academy of National Economy and Public Administration</a:t>
            </a:r>
            <a:endParaRPr lang="ru-RU" sz="2000" smtClean="0">
              <a:solidFill>
                <a:schemeClr val="accent2"/>
              </a:solidFill>
            </a:endParaRPr>
          </a:p>
        </p:txBody>
      </p:sp>
      <p:sp>
        <p:nvSpPr>
          <p:cNvPr id="3" name="Rectangle 2"/>
          <p:cNvSpPr txBox="1">
            <a:spLocks noChangeArrowheads="1"/>
          </p:cNvSpPr>
          <p:nvPr/>
        </p:nvSpPr>
        <p:spPr bwMode="auto">
          <a:xfrm>
            <a:off x="914400" y="1457325"/>
            <a:ext cx="762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sz="4000" b="1" kern="0" dirty="0" smtClean="0">
                <a:solidFill>
                  <a:schemeClr val="accent2"/>
                </a:solidFill>
              </a:rPr>
              <a:t>Decomposition of Russian GDP growth rates </a:t>
            </a:r>
          </a:p>
          <a:p>
            <a:pPr eaLnBrk="1" hangingPunct="1">
              <a:defRPr/>
            </a:pPr>
            <a:r>
              <a:rPr lang="en-US" sz="4000" b="1" kern="0" dirty="0" smtClean="0">
                <a:solidFill>
                  <a:schemeClr val="accent2"/>
                </a:solidFill>
              </a:rPr>
              <a:t>in 1999-2014</a:t>
            </a:r>
            <a:endParaRPr lang="ru-RU" sz="4000" kern="0" dirty="0" smtClean="0">
              <a:solidFill>
                <a:schemeClr val="accent2"/>
              </a:solidFill>
            </a:endParaRPr>
          </a:p>
        </p:txBody>
      </p:sp>
      <p:sp>
        <p:nvSpPr>
          <p:cNvPr id="4" name="Rectangle 2"/>
          <p:cNvSpPr txBox="1">
            <a:spLocks noChangeArrowheads="1"/>
          </p:cNvSpPr>
          <p:nvPr/>
        </p:nvSpPr>
        <p:spPr bwMode="auto">
          <a:xfrm>
            <a:off x="1395413" y="5848350"/>
            <a:ext cx="6286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sz="2000" kern="0" dirty="0" smtClean="0">
                <a:solidFill>
                  <a:schemeClr val="accent2"/>
                </a:solidFill>
              </a:rPr>
              <a:t>Paris, OECD,</a:t>
            </a:r>
            <a:br>
              <a:rPr lang="en-US" sz="2000" kern="0" dirty="0" smtClean="0">
                <a:solidFill>
                  <a:schemeClr val="accent2"/>
                </a:solidFill>
              </a:rPr>
            </a:br>
            <a:r>
              <a:rPr lang="en-US" sz="2000" kern="0" dirty="0" smtClean="0">
                <a:solidFill>
                  <a:schemeClr val="accent2"/>
                </a:solidFill>
              </a:rPr>
              <a:t>July, 25 </a:t>
            </a:r>
            <a:r>
              <a:rPr lang="ru-RU" sz="2000" kern="0" dirty="0" smtClean="0">
                <a:solidFill>
                  <a:schemeClr val="accent2"/>
                </a:solidFill>
              </a:rPr>
              <a:t>201</a:t>
            </a:r>
            <a:r>
              <a:rPr lang="en-US" sz="2000" kern="0" dirty="0" smtClean="0">
                <a:solidFill>
                  <a:schemeClr val="accent2"/>
                </a:solidFill>
              </a:rPr>
              <a:t>4</a:t>
            </a:r>
            <a:endParaRPr lang="ru-RU" sz="2000" kern="0" dirty="0" smtClean="0">
              <a:solidFill>
                <a:schemeClr val="accent2"/>
              </a:solidFill>
            </a:endParaRPr>
          </a:p>
        </p:txBody>
      </p:sp>
      <p:pic>
        <p:nvPicPr>
          <p:cNvPr id="3077" name="Picture 5" descr="IEP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638" y="228600"/>
            <a:ext cx="111601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138" y="90488"/>
            <a:ext cx="61912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600200"/>
          </a:xfrm>
        </p:spPr>
        <p:txBody>
          <a:bodyPr/>
          <a:lstStyle/>
          <a:p>
            <a:pPr eaLnBrk="1" hangingPunct="1"/>
            <a:r>
              <a:rPr lang="en-US" sz="4000" b="1" smtClean="0">
                <a:solidFill>
                  <a:srgbClr val="0070C0"/>
                </a:solidFill>
              </a:rPr>
              <a:t>Step 3: Calculation of cyclical component of GDP growth rate</a:t>
            </a:r>
            <a:endParaRPr lang="ru-RU" sz="4000" b="1" smtClean="0">
              <a:solidFill>
                <a:schemeClr val="accent2"/>
              </a:solidFill>
            </a:endParaRPr>
          </a:p>
        </p:txBody>
      </p:sp>
      <p:sp>
        <p:nvSpPr>
          <p:cNvPr id="12291" name="Rectangle 13"/>
          <p:cNvSpPr>
            <a:spLocks noChangeArrowheads="1"/>
          </p:cNvSpPr>
          <p:nvPr/>
        </p:nvSpPr>
        <p:spPr bwMode="auto">
          <a:xfrm>
            <a:off x="0" y="1471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sz="1800"/>
          </a:p>
        </p:txBody>
      </p:sp>
      <p:sp>
        <p:nvSpPr>
          <p:cNvPr id="12292" name="Номер слайда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11DE94F-2373-4BCE-8270-D037A6429694}" type="slidenum">
              <a:rPr lang="ru-RU" sz="1400" smtClean="0"/>
              <a:pPr>
                <a:spcBef>
                  <a:spcPct val="0"/>
                </a:spcBef>
                <a:buFontTx/>
                <a:buNone/>
              </a:pPr>
              <a:t>10</a:t>
            </a:fld>
            <a:endParaRPr lang="ru-RU" sz="1400" smtClean="0"/>
          </a:p>
        </p:txBody>
      </p:sp>
      <p:sp>
        <p:nvSpPr>
          <p:cNvPr id="12293" name="Rectangle 3"/>
          <p:cNvSpPr>
            <a:spLocks noChangeArrowheads="1"/>
          </p:cNvSpPr>
          <p:nvPr/>
        </p:nvSpPr>
        <p:spPr bwMode="auto">
          <a:xfrm>
            <a:off x="1066800" y="2209800"/>
            <a:ext cx="708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buFont typeface="Symbol" panose="05050102010706020507" pitchFamily="18" charset="2"/>
              <a:buChar char="Þ"/>
            </a:pPr>
            <a:r>
              <a:rPr lang="en-US" sz="2400" dirty="0">
                <a:solidFill>
                  <a:schemeClr val="accent2"/>
                </a:solidFill>
              </a:rPr>
              <a:t>Cyclical component in our methodology is the sum of business-cycles and random shocks;</a:t>
            </a:r>
          </a:p>
          <a:p>
            <a:pPr eaLnBrk="1" hangingPunct="1">
              <a:lnSpc>
                <a:spcPct val="80000"/>
              </a:lnSpc>
              <a:buFont typeface="Symbol" panose="05050102010706020507" pitchFamily="18" charset="2"/>
              <a:buChar char="Þ"/>
            </a:pPr>
            <a:r>
              <a:rPr lang="en-US" sz="2400" dirty="0">
                <a:solidFill>
                  <a:schemeClr val="accent2"/>
                </a:solidFill>
              </a:rPr>
              <a:t>It is calculated on the residual basis, i.e. can be considered as residuals obtained after regression </a:t>
            </a:r>
            <a:r>
              <a:rPr lang="en-US" sz="2400" dirty="0" smtClean="0">
                <a:solidFill>
                  <a:schemeClr val="accent2"/>
                </a:solidFill>
              </a:rPr>
              <a:t>(2) </a:t>
            </a:r>
            <a:r>
              <a:rPr lang="en-US" sz="2400" dirty="0">
                <a:solidFill>
                  <a:schemeClr val="accent2"/>
                </a:solidFill>
              </a:rPr>
              <a:t>estimation</a:t>
            </a:r>
          </a:p>
          <a:p>
            <a:pPr eaLnBrk="1" hangingPunct="1">
              <a:lnSpc>
                <a:spcPct val="80000"/>
              </a:lnSpc>
              <a:buFont typeface="Symbol" panose="05050102010706020507" pitchFamily="18" charset="2"/>
              <a:buChar char="Þ"/>
            </a:pPr>
            <a:r>
              <a:rPr lang="en-US" sz="2400" dirty="0">
                <a:solidFill>
                  <a:schemeClr val="accent2"/>
                </a:solidFill>
              </a:rPr>
              <a:t>In other words cyclical component equals actual GDP growth minus it’s structural and foreign trade components</a:t>
            </a:r>
            <a:r>
              <a:rPr lang="ru-RU" sz="2400" i="1" dirty="0"/>
              <a:t>	</a:t>
            </a:r>
            <a:endParaRPr lang="en-US" sz="2400" dirty="0">
              <a:solidFill>
                <a:schemeClr val="accen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sz="1800"/>
          </a:p>
        </p:txBody>
      </p:sp>
      <p:sp>
        <p:nvSpPr>
          <p:cNvPr id="13315"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sz="1800"/>
          </a:p>
        </p:txBody>
      </p:sp>
      <p:sp>
        <p:nvSpPr>
          <p:cNvPr id="1331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B613A39-E00A-48FE-BA26-7BB9E431E730}" type="slidenum">
              <a:rPr lang="ru-RU" sz="1400" smtClean="0"/>
              <a:pPr>
                <a:spcBef>
                  <a:spcPct val="0"/>
                </a:spcBef>
                <a:buFontTx/>
                <a:buNone/>
              </a:pPr>
              <a:t>11</a:t>
            </a:fld>
            <a:endParaRPr lang="ru-RU" sz="1400" smtClean="0"/>
          </a:p>
        </p:txBody>
      </p:sp>
      <p:graphicFrame>
        <p:nvGraphicFramePr>
          <p:cNvPr id="10" name="Диаграмма 9"/>
          <p:cNvGraphicFramePr/>
          <p:nvPr/>
        </p:nvGraphicFramePr>
        <p:xfrm>
          <a:off x="304800" y="1219200"/>
          <a:ext cx="81534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13318" name="Заголовок 1"/>
          <p:cNvSpPr>
            <a:spLocks noGrp="1"/>
          </p:cNvSpPr>
          <p:nvPr>
            <p:ph type="title"/>
          </p:nvPr>
        </p:nvSpPr>
        <p:spPr>
          <a:xfrm>
            <a:off x="0" y="19050"/>
            <a:ext cx="9144000" cy="971550"/>
          </a:xfrm>
        </p:spPr>
        <p:txBody>
          <a:bodyPr/>
          <a:lstStyle/>
          <a:p>
            <a:r>
              <a:rPr lang="en-US" sz="3200" b="1" smtClean="0">
                <a:solidFill>
                  <a:srgbClr val="0070C0"/>
                </a:solidFill>
              </a:rPr>
              <a:t>Cyclical GDP growth rate in 1999-2014 (% to previous year) </a:t>
            </a:r>
            <a:endParaRPr lang="ru-RU" sz="3200" b="1" smtClean="0">
              <a:solidFill>
                <a:srgbClr val="0070C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0CD9DB6-2C7D-4613-9A02-C12B9089F71C}" type="slidenum">
              <a:rPr lang="ru-RU" sz="1400" smtClean="0"/>
              <a:pPr>
                <a:spcBef>
                  <a:spcPct val="0"/>
                </a:spcBef>
                <a:buFontTx/>
                <a:buNone/>
              </a:pPr>
              <a:t>12</a:t>
            </a:fld>
            <a:endParaRPr lang="ru-RU" sz="1400" smtClean="0"/>
          </a:p>
        </p:txBody>
      </p:sp>
      <p:graphicFrame>
        <p:nvGraphicFramePr>
          <p:cNvPr id="5" name="Диаграмма 4"/>
          <p:cNvGraphicFramePr/>
          <p:nvPr/>
        </p:nvGraphicFramePr>
        <p:xfrm>
          <a:off x="152400" y="960531"/>
          <a:ext cx="8872537" cy="5343525"/>
        </p:xfrm>
        <a:graphic>
          <a:graphicData uri="http://schemas.openxmlformats.org/drawingml/2006/chart">
            <c:chart xmlns:c="http://schemas.openxmlformats.org/drawingml/2006/chart" xmlns:r="http://schemas.openxmlformats.org/officeDocument/2006/relationships" r:id="rId2"/>
          </a:graphicData>
        </a:graphic>
      </p:graphicFrame>
      <p:sp>
        <p:nvSpPr>
          <p:cNvPr id="14340" name="Заголовок 1"/>
          <p:cNvSpPr>
            <a:spLocks noGrp="1"/>
          </p:cNvSpPr>
          <p:nvPr>
            <p:ph type="title"/>
          </p:nvPr>
        </p:nvSpPr>
        <p:spPr>
          <a:xfrm>
            <a:off x="0" y="19050"/>
            <a:ext cx="9144000" cy="819150"/>
          </a:xfrm>
        </p:spPr>
        <p:txBody>
          <a:bodyPr/>
          <a:lstStyle/>
          <a:p>
            <a:r>
              <a:rPr lang="en-US" sz="3200" b="1" smtClean="0">
                <a:solidFill>
                  <a:srgbClr val="0070C0"/>
                </a:solidFill>
              </a:rPr>
              <a:t>Output gap in 1999-2014 (%) </a:t>
            </a:r>
            <a:endParaRPr lang="ru-RU" sz="3200" b="1" smtClean="0">
              <a:solidFill>
                <a:srgbClr val="0070C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990600"/>
          </a:xfrm>
        </p:spPr>
        <p:txBody>
          <a:bodyPr/>
          <a:lstStyle/>
          <a:p>
            <a:pPr eaLnBrk="1" hangingPunct="1"/>
            <a:r>
              <a:rPr lang="en-US" sz="4000" b="1" smtClean="0">
                <a:solidFill>
                  <a:srgbClr val="0070C0"/>
                </a:solidFill>
              </a:rPr>
              <a:t>Discussion of results</a:t>
            </a:r>
            <a:endParaRPr lang="ru-RU" sz="4000" b="1" smtClean="0">
              <a:solidFill>
                <a:schemeClr val="accent2"/>
              </a:solidFill>
            </a:endParaRPr>
          </a:p>
        </p:txBody>
      </p:sp>
      <p:sp>
        <p:nvSpPr>
          <p:cNvPr id="15363" name="Rectangle 13"/>
          <p:cNvSpPr>
            <a:spLocks noChangeArrowheads="1"/>
          </p:cNvSpPr>
          <p:nvPr/>
        </p:nvSpPr>
        <p:spPr bwMode="auto">
          <a:xfrm>
            <a:off x="0" y="1471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sz="1800"/>
          </a:p>
        </p:txBody>
      </p:sp>
      <p:sp>
        <p:nvSpPr>
          <p:cNvPr id="15364" name="Номер слайда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FF7221C-BB83-4662-8C5E-205B6F0BF9A4}" type="slidenum">
              <a:rPr lang="ru-RU" sz="1400" smtClean="0"/>
              <a:pPr>
                <a:spcBef>
                  <a:spcPct val="0"/>
                </a:spcBef>
                <a:buFontTx/>
                <a:buNone/>
              </a:pPr>
              <a:t>13</a:t>
            </a:fld>
            <a:endParaRPr lang="ru-RU" sz="1400" smtClean="0"/>
          </a:p>
        </p:txBody>
      </p:sp>
      <p:sp>
        <p:nvSpPr>
          <p:cNvPr id="15365" name="Rectangle 3"/>
          <p:cNvSpPr>
            <a:spLocks noChangeArrowheads="1"/>
          </p:cNvSpPr>
          <p:nvPr/>
        </p:nvSpPr>
        <p:spPr bwMode="auto">
          <a:xfrm>
            <a:off x="457200" y="1676400"/>
            <a:ext cx="822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buFont typeface="Symbol" panose="05050102010706020507" pitchFamily="18" charset="2"/>
              <a:buChar char="Þ"/>
            </a:pPr>
            <a:r>
              <a:rPr lang="en-US" sz="2400" i="1" u="sng" dirty="0">
                <a:solidFill>
                  <a:srgbClr val="333399"/>
                </a:solidFill>
              </a:rPr>
              <a:t>Structural component </a:t>
            </a:r>
            <a:r>
              <a:rPr lang="en-US" sz="2400" dirty="0">
                <a:solidFill>
                  <a:srgbClr val="333399"/>
                </a:solidFill>
              </a:rPr>
              <a:t>evolves from </a:t>
            </a:r>
            <a:r>
              <a:rPr lang="en-US" sz="2400" dirty="0">
                <a:solidFill>
                  <a:srgbClr val="333399"/>
                </a:solidFill>
                <a:sym typeface="Symbol" panose="05050102010706020507" pitchFamily="18" charset="2"/>
              </a:rPr>
              <a:t>4,8% in 1999 to 1,8% in 2014 due to recovery growth and TFP growth after financial crisis in 1998, capacity utilization and investment dynamics and stagnation;</a:t>
            </a:r>
          </a:p>
          <a:p>
            <a:pPr eaLnBrk="1" hangingPunct="1">
              <a:lnSpc>
                <a:spcPct val="80000"/>
              </a:lnSpc>
              <a:buFont typeface="Symbol" panose="05050102010706020507" pitchFamily="18" charset="2"/>
              <a:buChar char="Þ"/>
            </a:pPr>
            <a:r>
              <a:rPr lang="en-US" sz="2400" i="1" u="sng" dirty="0">
                <a:solidFill>
                  <a:srgbClr val="333399"/>
                </a:solidFill>
                <a:sym typeface="Symbol" panose="05050102010706020507" pitchFamily="18" charset="2"/>
              </a:rPr>
              <a:t>Foreign trade component </a:t>
            </a:r>
            <a:r>
              <a:rPr lang="en-US" sz="2400" dirty="0">
                <a:solidFill>
                  <a:srgbClr val="333399"/>
                </a:solidFill>
                <a:sym typeface="Symbol" panose="05050102010706020507" pitchFamily="18" charset="2"/>
              </a:rPr>
              <a:t>evolves from 0,4% in 1999 to 2,7% in 2008 and </a:t>
            </a:r>
            <a:r>
              <a:rPr lang="en-US" sz="2400" dirty="0" smtClean="0">
                <a:solidFill>
                  <a:srgbClr val="333399"/>
                </a:solidFill>
                <a:sym typeface="Symbol" panose="05050102010706020507" pitchFamily="18" charset="2"/>
              </a:rPr>
              <a:t>then</a:t>
            </a:r>
            <a:r>
              <a:rPr lang="ru-RU" sz="2400" dirty="0" smtClean="0">
                <a:solidFill>
                  <a:srgbClr val="333399"/>
                </a:solidFill>
                <a:sym typeface="Symbol" panose="05050102010706020507" pitchFamily="18" charset="2"/>
              </a:rPr>
              <a:t> </a:t>
            </a:r>
            <a:r>
              <a:rPr lang="en-US" sz="2400" smtClean="0">
                <a:solidFill>
                  <a:srgbClr val="333399"/>
                </a:solidFill>
                <a:sym typeface="Symbol" panose="05050102010706020507" pitchFamily="18" charset="2"/>
              </a:rPr>
              <a:t>it falls </a:t>
            </a:r>
            <a:r>
              <a:rPr lang="en-US" sz="2400" dirty="0">
                <a:solidFill>
                  <a:srgbClr val="333399"/>
                </a:solidFill>
                <a:sym typeface="Symbol" panose="05050102010706020507" pitchFamily="18" charset="2"/>
              </a:rPr>
              <a:t>to 0,9% in 2014;</a:t>
            </a:r>
          </a:p>
          <a:p>
            <a:pPr eaLnBrk="1" hangingPunct="1">
              <a:lnSpc>
                <a:spcPct val="80000"/>
              </a:lnSpc>
              <a:buFont typeface="Symbol" panose="05050102010706020507" pitchFamily="18" charset="2"/>
              <a:buChar char="Þ"/>
            </a:pPr>
            <a:r>
              <a:rPr lang="en-US" sz="2400" i="1" u="sng" dirty="0">
                <a:solidFill>
                  <a:srgbClr val="333399"/>
                </a:solidFill>
                <a:sym typeface="Symbol" panose="05050102010706020507" pitchFamily="18" charset="2"/>
              </a:rPr>
              <a:t>Cyclical component </a:t>
            </a:r>
            <a:r>
              <a:rPr lang="en-US" sz="2400" dirty="0">
                <a:solidFill>
                  <a:srgbClr val="333399"/>
                </a:solidFill>
                <a:sym typeface="Symbol" panose="05050102010706020507" pitchFamily="18" charset="2"/>
              </a:rPr>
              <a:t>is volatile and is due to ruble devaluation effect and growth factors’ and investment  fluctuations, economic overheating, crisis and stagnation.</a:t>
            </a:r>
            <a:endParaRPr lang="en-US" sz="2400" dirty="0">
              <a:solidFill>
                <a:srgbClr val="33339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398588"/>
          </a:xfrm>
        </p:spPr>
        <p:txBody>
          <a:bodyPr/>
          <a:lstStyle/>
          <a:p>
            <a:pPr eaLnBrk="1" hangingPunct="1"/>
            <a:r>
              <a:rPr lang="en-US" sz="4000" b="1" smtClean="0">
                <a:solidFill>
                  <a:srgbClr val="0070C0"/>
                </a:solidFill>
              </a:rPr>
              <a:t>Questions</a:t>
            </a:r>
            <a:endParaRPr lang="ru-RU" sz="4000" b="1" smtClean="0">
              <a:solidFill>
                <a:schemeClr val="accent2"/>
              </a:solidFill>
            </a:endParaRPr>
          </a:p>
        </p:txBody>
      </p:sp>
      <p:sp>
        <p:nvSpPr>
          <p:cNvPr id="16387" name="Rectangle 13"/>
          <p:cNvSpPr>
            <a:spLocks noChangeArrowheads="1"/>
          </p:cNvSpPr>
          <p:nvPr/>
        </p:nvSpPr>
        <p:spPr bwMode="auto">
          <a:xfrm>
            <a:off x="0" y="1471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sz="1800"/>
          </a:p>
        </p:txBody>
      </p:sp>
      <p:sp>
        <p:nvSpPr>
          <p:cNvPr id="16388" name="Номер слайда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F441BB0-7553-486F-9720-614525E7094C}" type="slidenum">
              <a:rPr lang="ru-RU" sz="1400" smtClean="0"/>
              <a:pPr>
                <a:spcBef>
                  <a:spcPct val="0"/>
                </a:spcBef>
                <a:buFontTx/>
                <a:buNone/>
              </a:pPr>
              <a:t>14</a:t>
            </a:fld>
            <a:endParaRPr lang="ru-RU" sz="1400" smtClean="0"/>
          </a:p>
        </p:txBody>
      </p:sp>
      <p:sp>
        <p:nvSpPr>
          <p:cNvPr id="16389" name="Rectangle 3"/>
          <p:cNvSpPr>
            <a:spLocks noChangeArrowheads="1"/>
          </p:cNvSpPr>
          <p:nvPr/>
        </p:nvSpPr>
        <p:spPr bwMode="auto">
          <a:xfrm>
            <a:off x="685800" y="1905000"/>
            <a:ext cx="784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buFont typeface="Symbol" panose="05050102010706020507" pitchFamily="18" charset="2"/>
              <a:buChar char="Þ"/>
            </a:pPr>
            <a:r>
              <a:rPr lang="en-US" sz="2400" dirty="0">
                <a:solidFill>
                  <a:srgbClr val="333399"/>
                </a:solidFill>
              </a:rPr>
              <a:t>Quality of statistics, mainly regarding capital (in Russia it is one of the main problems; official fixed assets estimate is highly overestimated, adjustments are questionable); </a:t>
            </a:r>
          </a:p>
          <a:p>
            <a:pPr eaLnBrk="1" hangingPunct="1">
              <a:lnSpc>
                <a:spcPct val="80000"/>
              </a:lnSpc>
              <a:buFont typeface="Symbol" panose="05050102010706020507" pitchFamily="18" charset="2"/>
              <a:buChar char="Þ"/>
            </a:pPr>
            <a:r>
              <a:rPr lang="en-US" sz="2400" dirty="0">
                <a:solidFill>
                  <a:srgbClr val="333399"/>
                </a:solidFill>
              </a:rPr>
              <a:t>What is the base year for output gap calculation;</a:t>
            </a:r>
          </a:p>
          <a:p>
            <a:pPr eaLnBrk="1" hangingPunct="1">
              <a:lnSpc>
                <a:spcPct val="80000"/>
              </a:lnSpc>
              <a:buFont typeface="Symbol" panose="05050102010706020507" pitchFamily="18" charset="2"/>
              <a:buChar char="Þ"/>
            </a:pPr>
            <a:r>
              <a:rPr lang="en-US" sz="2400" dirty="0">
                <a:solidFill>
                  <a:srgbClr val="333399"/>
                </a:solidFill>
              </a:rPr>
              <a:t>Output gap calculation and interpretation (output gap in Russia based on actual and structural GDP numbers is positive after 2009 crisis whereas in OECD countries it’s not the case. This is probably due to oil prices contribution).</a:t>
            </a:r>
            <a:r>
              <a:rPr lang="ru-RU" sz="2400" dirty="0">
                <a:solidFill>
                  <a:srgbClr val="333399"/>
                </a:solidFill>
              </a:rPr>
              <a:t>	</a:t>
            </a:r>
            <a:endParaRPr lang="en-US" sz="2400" dirty="0">
              <a:solidFill>
                <a:srgbClr val="33339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p:txBody>
          <a:bodyPr/>
          <a:lstStyle/>
          <a:p>
            <a:pPr eaLnBrk="1" hangingPunct="1"/>
            <a:endParaRPr lang="ru-RU" smtClean="0"/>
          </a:p>
          <a:p>
            <a:pPr algn="ctr" eaLnBrk="1" hangingPunct="1">
              <a:buFontTx/>
              <a:buNone/>
            </a:pPr>
            <a:r>
              <a:rPr lang="en-US" sz="4800" b="1" smtClean="0">
                <a:solidFill>
                  <a:schemeClr val="accent2"/>
                </a:solidFill>
              </a:rPr>
              <a:t>THANK YOU FOR YOUR ATTENTION</a:t>
            </a:r>
            <a:r>
              <a:rPr lang="ru-RU" sz="4800" b="1" smtClean="0">
                <a:solidFill>
                  <a:schemeClr val="accent2"/>
                </a:solidFill>
              </a:rPr>
              <a:t>!</a:t>
            </a:r>
          </a:p>
        </p:txBody>
      </p:sp>
      <p:sp>
        <p:nvSpPr>
          <p:cNvPr id="17411"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5A5A107-20B4-48FA-832C-8984D9143D1D}" type="slidenum">
              <a:rPr lang="ru-RU" sz="1400" smtClean="0"/>
              <a:pPr>
                <a:spcBef>
                  <a:spcPct val="0"/>
                </a:spcBef>
                <a:buFontTx/>
                <a:buNone/>
              </a:pPr>
              <a:t>15</a:t>
            </a:fld>
            <a:endParaRPr lang="ru-RU" sz="1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900113" y="1773238"/>
            <a:ext cx="7772400" cy="4679950"/>
          </a:xfrm>
        </p:spPr>
        <p:txBody>
          <a:bodyPr/>
          <a:lstStyle/>
          <a:p>
            <a:pPr eaLnBrk="1" hangingPunct="1">
              <a:lnSpc>
                <a:spcPct val="80000"/>
              </a:lnSpc>
              <a:buFontTx/>
              <a:buNone/>
            </a:pPr>
            <a:endParaRPr lang="ru-RU" sz="1700" i="1" u="sng" smtClean="0"/>
          </a:p>
          <a:p>
            <a:pPr eaLnBrk="1" hangingPunct="1">
              <a:lnSpc>
                <a:spcPct val="80000"/>
              </a:lnSpc>
              <a:buFontTx/>
              <a:buNone/>
            </a:pPr>
            <a:endParaRPr lang="ru-RU" sz="1500" i="1" u="sng" smtClean="0"/>
          </a:p>
        </p:txBody>
      </p:sp>
      <p:sp>
        <p:nvSpPr>
          <p:cNvPr id="1028" name="Rectangle 3"/>
          <p:cNvSpPr>
            <a:spLocks noChangeArrowheads="1"/>
          </p:cNvSpPr>
          <p:nvPr/>
        </p:nvSpPr>
        <p:spPr bwMode="auto">
          <a:xfrm>
            <a:off x="304800" y="1066800"/>
            <a:ext cx="8610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buFont typeface="Symbol" panose="05050102010706020507" pitchFamily="18" charset="2"/>
              <a:buChar char=""/>
              <a:defRPr/>
            </a:pPr>
            <a:r>
              <a:rPr lang="en-US" sz="2200" dirty="0" smtClean="0">
                <a:solidFill>
                  <a:schemeClr val="accent2"/>
                </a:solidFill>
              </a:rPr>
              <a:t>Our methodology suggests the decomposition of Russian GDP growth rates into 3 components:</a:t>
            </a:r>
          </a:p>
          <a:p>
            <a:pPr marL="806450" indent="0" eaLnBrk="1" hangingPunct="1">
              <a:lnSpc>
                <a:spcPct val="80000"/>
              </a:lnSpc>
              <a:spcBef>
                <a:spcPct val="20000"/>
              </a:spcBef>
              <a:buFont typeface="Wingdings" panose="05000000000000000000" pitchFamily="2" charset="2"/>
              <a:buChar char="ü"/>
              <a:defRPr/>
            </a:pPr>
            <a:r>
              <a:rPr lang="en-US" sz="2200" dirty="0" smtClean="0">
                <a:solidFill>
                  <a:schemeClr val="accent2"/>
                </a:solidFill>
              </a:rPr>
              <a:t> </a:t>
            </a:r>
            <a:r>
              <a:rPr lang="en-US" sz="2200" i="1" dirty="0" smtClean="0">
                <a:solidFill>
                  <a:schemeClr val="accent2"/>
                </a:solidFill>
              </a:rPr>
              <a:t>Structural (or potential) component </a:t>
            </a:r>
            <a:r>
              <a:rPr lang="en-US" sz="2200" dirty="0" smtClean="0">
                <a:solidFill>
                  <a:schemeClr val="accent2"/>
                </a:solidFill>
              </a:rPr>
              <a:t>(determined by fundamental growth factors, i.e. capital and labor)</a:t>
            </a:r>
          </a:p>
          <a:p>
            <a:pPr marL="806450" indent="0" eaLnBrk="1" hangingPunct="1">
              <a:lnSpc>
                <a:spcPct val="80000"/>
              </a:lnSpc>
              <a:spcBef>
                <a:spcPct val="20000"/>
              </a:spcBef>
              <a:buFont typeface="Wingdings" panose="05000000000000000000" pitchFamily="2" charset="2"/>
              <a:buChar char="ü"/>
              <a:defRPr/>
            </a:pPr>
            <a:r>
              <a:rPr lang="en-US" sz="2200" dirty="0" smtClean="0">
                <a:solidFill>
                  <a:schemeClr val="accent2"/>
                </a:solidFill>
              </a:rPr>
              <a:t> </a:t>
            </a:r>
            <a:r>
              <a:rPr lang="en-US" sz="2200" i="1" dirty="0" smtClean="0">
                <a:solidFill>
                  <a:schemeClr val="accent2"/>
                </a:solidFill>
              </a:rPr>
              <a:t>Foreign trade component </a:t>
            </a:r>
            <a:r>
              <a:rPr lang="en-US" sz="2200" dirty="0" smtClean="0">
                <a:solidFill>
                  <a:schemeClr val="accent2"/>
                </a:solidFill>
              </a:rPr>
              <a:t>(due to raw materials’ prices dynamics, approximated by world oil prices)</a:t>
            </a:r>
          </a:p>
          <a:p>
            <a:pPr marL="806450" indent="0" eaLnBrk="1" hangingPunct="1">
              <a:lnSpc>
                <a:spcPct val="80000"/>
              </a:lnSpc>
              <a:spcBef>
                <a:spcPct val="20000"/>
              </a:spcBef>
              <a:buFont typeface="Wingdings" panose="05000000000000000000" pitchFamily="2" charset="2"/>
              <a:buChar char="ü"/>
              <a:defRPr/>
            </a:pPr>
            <a:r>
              <a:rPr lang="en-US" sz="2200" dirty="0" smtClean="0">
                <a:solidFill>
                  <a:schemeClr val="accent2"/>
                </a:solidFill>
              </a:rPr>
              <a:t> </a:t>
            </a:r>
            <a:r>
              <a:rPr lang="en-US" sz="2200" i="1" dirty="0" smtClean="0">
                <a:solidFill>
                  <a:schemeClr val="accent2"/>
                </a:solidFill>
              </a:rPr>
              <a:t>Cyclical component </a:t>
            </a:r>
            <a:r>
              <a:rPr lang="en-US" sz="2200" dirty="0" smtClean="0">
                <a:solidFill>
                  <a:schemeClr val="accent2"/>
                </a:solidFill>
              </a:rPr>
              <a:t>(includes both business cycles and random shocks, i.e. world economic crisis)</a:t>
            </a:r>
          </a:p>
          <a:p>
            <a:pPr eaLnBrk="1" hangingPunct="1">
              <a:lnSpc>
                <a:spcPct val="80000"/>
              </a:lnSpc>
              <a:spcBef>
                <a:spcPct val="20000"/>
              </a:spcBef>
              <a:buFont typeface="Symbol" panose="05050102010706020507" pitchFamily="18" charset="2"/>
              <a:buChar char=""/>
              <a:defRPr/>
            </a:pPr>
            <a:r>
              <a:rPr lang="en-US" sz="2200" dirty="0" smtClean="0">
                <a:solidFill>
                  <a:schemeClr val="accent2"/>
                </a:solidFill>
              </a:rPr>
              <a:t>Smoothing methods based on filters (trend method, </a:t>
            </a:r>
            <a:r>
              <a:rPr lang="en-US" sz="2200" dirty="0" err="1" smtClean="0">
                <a:solidFill>
                  <a:schemeClr val="accent2"/>
                </a:solidFill>
              </a:rPr>
              <a:t>Hodrick</a:t>
            </a:r>
            <a:r>
              <a:rPr lang="en-US" sz="2200" dirty="0" smtClean="0">
                <a:solidFill>
                  <a:schemeClr val="accent2"/>
                </a:solidFill>
              </a:rPr>
              <a:t>-Prescott filter etc.) have several major drawbacks (i.e. they don’t count for structural relationships in the economy, can be used for large data samples etc.)</a:t>
            </a:r>
          </a:p>
          <a:p>
            <a:pPr eaLnBrk="1" hangingPunct="1">
              <a:lnSpc>
                <a:spcPct val="80000"/>
              </a:lnSpc>
              <a:spcBef>
                <a:spcPct val="20000"/>
              </a:spcBef>
              <a:buFont typeface="Symbol" panose="05050102010706020507" pitchFamily="18" charset="2"/>
              <a:buChar char=""/>
              <a:defRPr/>
            </a:pPr>
            <a:r>
              <a:rPr lang="en-US" sz="2200" dirty="0" smtClean="0">
                <a:solidFill>
                  <a:schemeClr val="accent2"/>
                </a:solidFill>
              </a:rPr>
              <a:t>Our algorithm is based on production function approach adopted by OECD and used for potential output and output gap estimation, described in </a:t>
            </a:r>
            <a:r>
              <a:rPr lang="en-US" sz="2200" i="1" dirty="0" err="1">
                <a:solidFill>
                  <a:srgbClr val="0070C0"/>
                </a:solidFill>
              </a:rPr>
              <a:t>Giorno</a:t>
            </a:r>
            <a:r>
              <a:rPr lang="en-US" sz="2200" i="1" dirty="0">
                <a:solidFill>
                  <a:srgbClr val="0070C0"/>
                </a:solidFill>
              </a:rPr>
              <a:t> C., Richardson P., </a:t>
            </a:r>
            <a:r>
              <a:rPr lang="en-US" sz="2200" i="1" dirty="0" err="1">
                <a:solidFill>
                  <a:srgbClr val="0070C0"/>
                </a:solidFill>
              </a:rPr>
              <a:t>Roseveare</a:t>
            </a:r>
            <a:r>
              <a:rPr lang="en-US" sz="2200" i="1" dirty="0">
                <a:solidFill>
                  <a:srgbClr val="0070C0"/>
                </a:solidFill>
              </a:rPr>
              <a:t> D. and van der </a:t>
            </a:r>
            <a:r>
              <a:rPr lang="en-US" sz="2200" i="1" dirty="0" err="1">
                <a:solidFill>
                  <a:srgbClr val="0070C0"/>
                </a:solidFill>
              </a:rPr>
              <a:t>Noord</a:t>
            </a:r>
            <a:r>
              <a:rPr lang="en-US" sz="2200" i="1" dirty="0">
                <a:solidFill>
                  <a:srgbClr val="0070C0"/>
                </a:solidFill>
              </a:rPr>
              <a:t> P. (1995) «Estimating Potential Output, Output Gaps and Structural Budget Balances»//Economics Department Working Papers No. 152, OECD </a:t>
            </a:r>
            <a:r>
              <a:rPr lang="en-US" sz="2200" i="1" dirty="0"/>
              <a:t>(</a:t>
            </a:r>
            <a:r>
              <a:rPr lang="en-US" sz="2200" i="1" u="sng" dirty="0">
                <a:hlinkClick r:id="rId2"/>
              </a:rPr>
              <a:t>www.oecd.org/dataoecd/2/43/33928808.pdf</a:t>
            </a:r>
            <a:r>
              <a:rPr lang="en-US" sz="2200" i="1" dirty="0"/>
              <a:t>).</a:t>
            </a:r>
            <a:endParaRPr lang="en-US" sz="2200" i="1" dirty="0" smtClean="0">
              <a:solidFill>
                <a:schemeClr val="accent2"/>
              </a:solidFill>
            </a:endParaRPr>
          </a:p>
          <a:p>
            <a:pPr eaLnBrk="1" hangingPunct="1">
              <a:lnSpc>
                <a:spcPct val="80000"/>
              </a:lnSpc>
              <a:spcBef>
                <a:spcPct val="20000"/>
              </a:spcBef>
              <a:defRPr/>
            </a:pPr>
            <a:endParaRPr lang="en-US" sz="2200" dirty="0" smtClean="0">
              <a:solidFill>
                <a:schemeClr val="accent2"/>
              </a:solidFill>
            </a:endParaRPr>
          </a:p>
          <a:p>
            <a:pPr eaLnBrk="1" hangingPunct="1">
              <a:lnSpc>
                <a:spcPct val="80000"/>
              </a:lnSpc>
              <a:spcBef>
                <a:spcPct val="20000"/>
              </a:spcBef>
              <a:defRPr/>
            </a:pPr>
            <a:endParaRPr lang="ru-RU" sz="2200" dirty="0" smtClean="0">
              <a:solidFill>
                <a:schemeClr val="accent2"/>
              </a:solidFill>
            </a:endParaRPr>
          </a:p>
        </p:txBody>
      </p:sp>
      <p:sp>
        <p:nvSpPr>
          <p:cNvPr id="4100" name="Rectangle 5"/>
          <p:cNvSpPr>
            <a:spLocks noChangeArrowheads="1"/>
          </p:cNvSpPr>
          <p:nvPr/>
        </p:nvSpPr>
        <p:spPr bwMode="auto">
          <a:xfrm>
            <a:off x="0" y="3344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sz="1800"/>
          </a:p>
        </p:txBody>
      </p:sp>
      <p:sp>
        <p:nvSpPr>
          <p:cNvPr id="4101"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E8FC7A1-2DCA-4D37-8474-5EA76E1642C8}" type="slidenum">
              <a:rPr lang="ru-RU" sz="1400" smtClean="0"/>
              <a:pPr>
                <a:spcBef>
                  <a:spcPct val="0"/>
                </a:spcBef>
                <a:buFontTx/>
                <a:buNone/>
              </a:pPr>
              <a:t>2</a:t>
            </a:fld>
            <a:endParaRPr lang="ru-RU" sz="1400" smtClean="0"/>
          </a:p>
        </p:txBody>
      </p:sp>
      <p:sp>
        <p:nvSpPr>
          <p:cNvPr id="4102" name="Заголовок 1"/>
          <p:cNvSpPr>
            <a:spLocks noGrp="1"/>
          </p:cNvSpPr>
          <p:nvPr>
            <p:ph type="title"/>
          </p:nvPr>
        </p:nvSpPr>
        <p:spPr>
          <a:xfrm>
            <a:off x="471488" y="19050"/>
            <a:ext cx="8229600" cy="895350"/>
          </a:xfrm>
        </p:spPr>
        <p:txBody>
          <a:bodyPr/>
          <a:lstStyle/>
          <a:p>
            <a:r>
              <a:rPr lang="en-US" b="1" smtClean="0">
                <a:solidFill>
                  <a:srgbClr val="0070C0"/>
                </a:solidFill>
              </a:rPr>
              <a:t>Background</a:t>
            </a:r>
            <a:endParaRPr lang="ru-RU" b="1" smtClean="0">
              <a:solidFill>
                <a:srgbClr val="0070C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900113" y="1773238"/>
            <a:ext cx="7772400" cy="4679950"/>
          </a:xfrm>
        </p:spPr>
        <p:txBody>
          <a:bodyPr/>
          <a:lstStyle/>
          <a:p>
            <a:pPr eaLnBrk="1" hangingPunct="1">
              <a:lnSpc>
                <a:spcPct val="80000"/>
              </a:lnSpc>
              <a:buFontTx/>
              <a:buNone/>
            </a:pPr>
            <a:endParaRPr lang="ru-RU" sz="1700" i="1" u="sng" smtClean="0"/>
          </a:p>
          <a:p>
            <a:pPr eaLnBrk="1" hangingPunct="1">
              <a:lnSpc>
                <a:spcPct val="80000"/>
              </a:lnSpc>
              <a:buFontTx/>
              <a:buNone/>
            </a:pPr>
            <a:endParaRPr lang="ru-RU" sz="1500" i="1" u="sng" smtClean="0"/>
          </a:p>
        </p:txBody>
      </p:sp>
      <p:sp>
        <p:nvSpPr>
          <p:cNvPr id="5123" name="Rectangle 3"/>
          <p:cNvSpPr>
            <a:spLocks noChangeArrowheads="1"/>
          </p:cNvSpPr>
          <p:nvPr/>
        </p:nvSpPr>
        <p:spPr bwMode="auto">
          <a:xfrm>
            <a:off x="76200" y="762000"/>
            <a:ext cx="8991600"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buFontTx/>
              <a:buNone/>
            </a:pPr>
            <a:r>
              <a:rPr lang="en-US" sz="1900" i="1" u="sng" dirty="0">
                <a:solidFill>
                  <a:schemeClr val="accent2"/>
                </a:solidFill>
              </a:rPr>
              <a:t>Production function method: </a:t>
            </a:r>
          </a:p>
          <a:p>
            <a:pPr eaLnBrk="1" hangingPunct="1">
              <a:lnSpc>
                <a:spcPct val="80000"/>
              </a:lnSpc>
              <a:buFont typeface="Symbol" panose="05050102010706020507" pitchFamily="18" charset="2"/>
              <a:buChar char=""/>
            </a:pPr>
            <a:r>
              <a:rPr lang="en-US" sz="1900" dirty="0">
                <a:solidFill>
                  <a:schemeClr val="accent2"/>
                </a:solidFill>
              </a:rPr>
              <a:t>Allows for potential output estimation through calculation of labor and capital contribution to economic growth;</a:t>
            </a:r>
          </a:p>
          <a:p>
            <a:pPr eaLnBrk="1" hangingPunct="1">
              <a:lnSpc>
                <a:spcPct val="80000"/>
              </a:lnSpc>
              <a:buFont typeface="Symbol" panose="05050102010706020507" pitchFamily="18" charset="2"/>
              <a:buChar char=""/>
            </a:pPr>
            <a:r>
              <a:rPr lang="en-US" sz="1900" dirty="0">
                <a:solidFill>
                  <a:schemeClr val="accent2"/>
                </a:solidFill>
              </a:rPr>
              <a:t>Implies a two-factor Cobb-Douglas function (in linearized form) in terms of growth rates for our purposes</a:t>
            </a:r>
            <a:r>
              <a:rPr lang="ru-RU" sz="1900" dirty="0">
                <a:solidFill>
                  <a:schemeClr val="accent2"/>
                </a:solidFill>
              </a:rPr>
              <a:t>;</a:t>
            </a:r>
            <a:endParaRPr lang="en-US" sz="1900" dirty="0">
              <a:solidFill>
                <a:schemeClr val="accent2"/>
              </a:solidFill>
            </a:endParaRPr>
          </a:p>
          <a:p>
            <a:pPr eaLnBrk="1" hangingPunct="1">
              <a:lnSpc>
                <a:spcPct val="80000"/>
              </a:lnSpc>
              <a:buFont typeface="Symbol" panose="05050102010706020507" pitchFamily="18" charset="2"/>
              <a:buChar char="Þ"/>
            </a:pPr>
            <a:r>
              <a:rPr lang="en-US" sz="1900" dirty="0">
                <a:solidFill>
                  <a:schemeClr val="accent2"/>
                </a:solidFill>
              </a:rPr>
              <a:t>Given actual statistics on capital and labor as well as </a:t>
            </a:r>
            <a:r>
              <a:rPr lang="ru-RU" sz="1900" dirty="0">
                <a:solidFill>
                  <a:schemeClr val="accent2"/>
                </a:solidFill>
                <a:sym typeface="Symbol" panose="05050102010706020507" pitchFamily="18" charset="2"/>
              </a:rPr>
              <a:t></a:t>
            </a:r>
            <a:r>
              <a:rPr lang="en-US" sz="1900" dirty="0">
                <a:solidFill>
                  <a:schemeClr val="accent2"/>
                </a:solidFill>
                <a:sym typeface="Symbol" panose="05050102010706020507" pitchFamily="18" charset="2"/>
              </a:rPr>
              <a:t> and </a:t>
            </a:r>
            <a:r>
              <a:rPr lang="el-GR" sz="1900" dirty="0">
                <a:solidFill>
                  <a:schemeClr val="accent2"/>
                </a:solidFill>
                <a:sym typeface="Symbol" panose="05050102010706020507" pitchFamily="18" charset="2"/>
              </a:rPr>
              <a:t>β</a:t>
            </a:r>
            <a:r>
              <a:rPr lang="en-US" sz="1900" dirty="0">
                <a:solidFill>
                  <a:schemeClr val="accent2"/>
                </a:solidFill>
                <a:sym typeface="Symbol" panose="05050102010706020507" pitchFamily="18" charset="2"/>
              </a:rPr>
              <a:t>, w</a:t>
            </a:r>
            <a:r>
              <a:rPr lang="en-US" sz="1900" dirty="0">
                <a:solidFill>
                  <a:schemeClr val="accent2"/>
                </a:solidFill>
              </a:rPr>
              <a:t>e then calculate  TFP and smooth it using </a:t>
            </a:r>
            <a:r>
              <a:rPr lang="en-US" sz="1900" dirty="0" err="1">
                <a:solidFill>
                  <a:schemeClr val="accent2"/>
                </a:solidFill>
              </a:rPr>
              <a:t>Hodrick</a:t>
            </a:r>
            <a:r>
              <a:rPr lang="en-US" sz="1900" dirty="0">
                <a:solidFill>
                  <a:schemeClr val="accent2"/>
                </a:solidFill>
              </a:rPr>
              <a:t>-Prescott filter technique to obtain potential TFP (e*);</a:t>
            </a:r>
            <a:endParaRPr lang="ru-RU" sz="1900" dirty="0">
              <a:solidFill>
                <a:schemeClr val="accent2"/>
              </a:solidFill>
            </a:endParaRPr>
          </a:p>
          <a:p>
            <a:pPr eaLnBrk="1" hangingPunct="1">
              <a:lnSpc>
                <a:spcPct val="80000"/>
              </a:lnSpc>
              <a:buFont typeface="Symbol" panose="05050102010706020507" pitchFamily="18" charset="2"/>
              <a:buChar char="Þ"/>
            </a:pPr>
            <a:r>
              <a:rPr lang="en-US" sz="1900" dirty="0">
                <a:solidFill>
                  <a:schemeClr val="accent2"/>
                </a:solidFill>
              </a:rPr>
              <a:t>We don’t smooth capital input;</a:t>
            </a:r>
          </a:p>
          <a:p>
            <a:pPr eaLnBrk="1" hangingPunct="1">
              <a:lnSpc>
                <a:spcPct val="80000"/>
              </a:lnSpc>
              <a:buFont typeface="Symbol" panose="05050102010706020507" pitchFamily="18" charset="2"/>
              <a:buChar char="Þ"/>
            </a:pPr>
            <a:r>
              <a:rPr lang="en-US" sz="1900" dirty="0">
                <a:solidFill>
                  <a:schemeClr val="accent2"/>
                </a:solidFill>
              </a:rPr>
              <a:t>We estimate potential labor and finally obtain potential (or structural in our terms) GDP growth rate according to the following formula</a:t>
            </a:r>
            <a:r>
              <a:rPr lang="ru-RU" sz="1900" dirty="0">
                <a:solidFill>
                  <a:schemeClr val="accent2"/>
                </a:solidFill>
              </a:rPr>
              <a:t>:</a:t>
            </a:r>
          </a:p>
          <a:p>
            <a:pPr eaLnBrk="1" hangingPunct="1">
              <a:buFontTx/>
              <a:buNone/>
            </a:pPr>
            <a:r>
              <a:rPr lang="ru-RU" sz="1900" dirty="0">
                <a:solidFill>
                  <a:schemeClr val="accent2"/>
                </a:solidFill>
              </a:rPr>
              <a:t>	</a:t>
            </a:r>
            <a:endParaRPr lang="en-US" sz="1900" dirty="0">
              <a:solidFill>
                <a:schemeClr val="accent2"/>
              </a:solidFill>
            </a:endParaRPr>
          </a:p>
          <a:p>
            <a:pPr eaLnBrk="1" hangingPunct="1">
              <a:buFontTx/>
              <a:buNone/>
            </a:pPr>
            <a:r>
              <a:rPr lang="en-US" sz="1900" dirty="0">
                <a:solidFill>
                  <a:schemeClr val="accent2"/>
                </a:solidFill>
              </a:rPr>
              <a:t>where</a:t>
            </a:r>
            <a:r>
              <a:rPr lang="ru-RU" sz="1900" dirty="0">
                <a:solidFill>
                  <a:schemeClr val="accent2"/>
                </a:solidFill>
              </a:rPr>
              <a:t> </a:t>
            </a:r>
            <a:r>
              <a:rPr lang="fr-FR" sz="1900" dirty="0">
                <a:solidFill>
                  <a:schemeClr val="accent2"/>
                </a:solidFill>
              </a:rPr>
              <a:t>y*</a:t>
            </a:r>
            <a:r>
              <a:rPr lang="ru-RU" sz="1900" dirty="0">
                <a:solidFill>
                  <a:schemeClr val="accent2"/>
                </a:solidFill>
              </a:rPr>
              <a:t> </a:t>
            </a:r>
            <a:r>
              <a:rPr lang="en-US" sz="1900" dirty="0">
                <a:solidFill>
                  <a:schemeClr val="accent2"/>
                </a:solidFill>
              </a:rPr>
              <a:t>is</a:t>
            </a:r>
            <a:r>
              <a:rPr lang="ru-RU" sz="1900" dirty="0">
                <a:solidFill>
                  <a:schemeClr val="accent2"/>
                </a:solidFill>
              </a:rPr>
              <a:t> </a:t>
            </a:r>
            <a:r>
              <a:rPr lang="en-US" sz="1900" dirty="0">
                <a:solidFill>
                  <a:schemeClr val="accent2"/>
                </a:solidFill>
              </a:rPr>
              <a:t> potential GDP growth rate</a:t>
            </a:r>
            <a:r>
              <a:rPr lang="ru-RU" sz="1900" dirty="0">
                <a:solidFill>
                  <a:schemeClr val="accent2"/>
                </a:solidFill>
              </a:rPr>
              <a:t>,</a:t>
            </a:r>
            <a:endParaRPr lang="fr-FR" sz="1900" dirty="0">
              <a:solidFill>
                <a:schemeClr val="accent2"/>
              </a:solidFill>
            </a:endParaRPr>
          </a:p>
          <a:p>
            <a:pPr eaLnBrk="1" hangingPunct="1">
              <a:buFontTx/>
              <a:buNone/>
            </a:pPr>
            <a:r>
              <a:rPr lang="fr-FR" sz="1900" dirty="0">
                <a:solidFill>
                  <a:schemeClr val="accent2"/>
                </a:solidFill>
              </a:rPr>
              <a:t>k</a:t>
            </a:r>
            <a:r>
              <a:rPr lang="ru-RU" sz="1900" dirty="0">
                <a:solidFill>
                  <a:schemeClr val="accent2"/>
                </a:solidFill>
              </a:rPr>
              <a:t> </a:t>
            </a:r>
            <a:r>
              <a:rPr lang="en-US" sz="1900" dirty="0">
                <a:solidFill>
                  <a:schemeClr val="accent2"/>
                </a:solidFill>
              </a:rPr>
              <a:t>is</a:t>
            </a:r>
            <a:r>
              <a:rPr lang="ru-RU" sz="1900" dirty="0">
                <a:solidFill>
                  <a:schemeClr val="accent2"/>
                </a:solidFill>
              </a:rPr>
              <a:t> </a:t>
            </a:r>
            <a:r>
              <a:rPr lang="en-US" sz="1900" dirty="0">
                <a:solidFill>
                  <a:schemeClr val="accent2"/>
                </a:solidFill>
              </a:rPr>
              <a:t>capital growth rate (fixed assets adjusted for the level of capacity utilization),</a:t>
            </a:r>
          </a:p>
          <a:p>
            <a:pPr eaLnBrk="1" hangingPunct="1">
              <a:buFontTx/>
              <a:buNone/>
            </a:pPr>
            <a:r>
              <a:rPr lang="en-US" sz="1900" dirty="0">
                <a:solidFill>
                  <a:schemeClr val="accent2"/>
                </a:solidFill>
              </a:rPr>
              <a:t>n*</a:t>
            </a:r>
            <a:r>
              <a:rPr lang="ru-RU" sz="1900" dirty="0">
                <a:solidFill>
                  <a:schemeClr val="accent2"/>
                </a:solidFill>
              </a:rPr>
              <a:t> </a:t>
            </a:r>
            <a:r>
              <a:rPr lang="en-US" sz="1900" dirty="0">
                <a:solidFill>
                  <a:schemeClr val="accent2"/>
                </a:solidFill>
              </a:rPr>
              <a:t>is</a:t>
            </a:r>
            <a:r>
              <a:rPr lang="ru-RU" sz="1900" dirty="0">
                <a:solidFill>
                  <a:schemeClr val="accent2"/>
                </a:solidFill>
              </a:rPr>
              <a:t> </a:t>
            </a:r>
            <a:r>
              <a:rPr lang="en-US" sz="1900" dirty="0">
                <a:solidFill>
                  <a:schemeClr val="accent2"/>
                </a:solidFill>
              </a:rPr>
              <a:t>potential labor growth rate calculated according to the OECD methodology</a:t>
            </a:r>
            <a:r>
              <a:rPr lang="ru-RU" sz="1900" dirty="0">
                <a:solidFill>
                  <a:schemeClr val="accent2"/>
                </a:solidFill>
              </a:rPr>
              <a:t>,</a:t>
            </a:r>
            <a:endParaRPr lang="fr-FR" sz="1900" dirty="0">
              <a:solidFill>
                <a:schemeClr val="accent2"/>
              </a:solidFill>
            </a:endParaRPr>
          </a:p>
          <a:p>
            <a:pPr eaLnBrk="1" hangingPunct="1">
              <a:buFontTx/>
              <a:buNone/>
            </a:pPr>
            <a:r>
              <a:rPr lang="en-US" sz="1900" dirty="0">
                <a:solidFill>
                  <a:schemeClr val="accent2"/>
                </a:solidFill>
              </a:rPr>
              <a:t>e*</a:t>
            </a:r>
            <a:r>
              <a:rPr lang="ru-RU" sz="1900" dirty="0">
                <a:solidFill>
                  <a:schemeClr val="accent2"/>
                </a:solidFill>
              </a:rPr>
              <a:t> </a:t>
            </a:r>
            <a:r>
              <a:rPr lang="en-US" sz="1900" dirty="0">
                <a:solidFill>
                  <a:schemeClr val="accent2"/>
                </a:solidFill>
              </a:rPr>
              <a:t>is</a:t>
            </a:r>
            <a:r>
              <a:rPr lang="ru-RU" sz="1900" dirty="0">
                <a:solidFill>
                  <a:schemeClr val="accent2"/>
                </a:solidFill>
              </a:rPr>
              <a:t> </a:t>
            </a:r>
            <a:r>
              <a:rPr lang="en-US" sz="1900" dirty="0">
                <a:solidFill>
                  <a:schemeClr val="accent2"/>
                </a:solidFill>
              </a:rPr>
              <a:t> potential TFP growth rate</a:t>
            </a:r>
            <a:r>
              <a:rPr lang="ru-RU" sz="1900" dirty="0">
                <a:solidFill>
                  <a:schemeClr val="accent2"/>
                </a:solidFill>
              </a:rPr>
              <a:t>,</a:t>
            </a:r>
          </a:p>
          <a:p>
            <a:pPr eaLnBrk="1" hangingPunct="1">
              <a:buFontTx/>
              <a:buNone/>
            </a:pPr>
            <a:r>
              <a:rPr lang="ru-RU" sz="1900" dirty="0">
                <a:solidFill>
                  <a:schemeClr val="accent2"/>
                </a:solidFill>
                <a:sym typeface="Symbol" panose="05050102010706020507" pitchFamily="18" charset="2"/>
              </a:rPr>
              <a:t>=0</a:t>
            </a:r>
            <a:r>
              <a:rPr lang="en-US" sz="1900" dirty="0">
                <a:solidFill>
                  <a:schemeClr val="accent2"/>
                </a:solidFill>
                <a:sym typeface="Symbol" panose="05050102010706020507" pitchFamily="18" charset="2"/>
              </a:rPr>
              <a:t>.3, </a:t>
            </a:r>
            <a:r>
              <a:rPr lang="el-GR" sz="1900" dirty="0">
                <a:solidFill>
                  <a:schemeClr val="accent2"/>
                </a:solidFill>
                <a:sym typeface="Symbol" panose="05050102010706020507" pitchFamily="18" charset="2"/>
              </a:rPr>
              <a:t>β</a:t>
            </a:r>
            <a:r>
              <a:rPr lang="en-US" sz="1900" dirty="0">
                <a:solidFill>
                  <a:schemeClr val="accent2"/>
                </a:solidFill>
                <a:sym typeface="Symbol" panose="05050102010706020507" pitchFamily="18" charset="2"/>
              </a:rPr>
              <a:t> = 0.7</a:t>
            </a:r>
            <a:r>
              <a:rPr lang="ru-RU" sz="1900" dirty="0">
                <a:solidFill>
                  <a:schemeClr val="accent2"/>
                </a:solidFill>
              </a:rPr>
              <a:t> </a:t>
            </a:r>
            <a:r>
              <a:rPr lang="en-US" sz="1900" dirty="0">
                <a:solidFill>
                  <a:schemeClr val="accent2"/>
                </a:solidFill>
              </a:rPr>
              <a:t>are</a:t>
            </a:r>
            <a:r>
              <a:rPr lang="ru-RU" sz="1900" dirty="0">
                <a:solidFill>
                  <a:schemeClr val="accent2"/>
                </a:solidFill>
              </a:rPr>
              <a:t> </a:t>
            </a:r>
            <a:r>
              <a:rPr lang="en-US" sz="1900" dirty="0">
                <a:solidFill>
                  <a:schemeClr val="accent2"/>
                </a:solidFill>
              </a:rPr>
              <a:t>previously estimated </a:t>
            </a:r>
            <a:r>
              <a:rPr lang="en-US" sz="1900" dirty="0" err="1">
                <a:solidFill>
                  <a:schemeClr val="accent2"/>
                </a:solidFill>
              </a:rPr>
              <a:t>elastisities</a:t>
            </a:r>
            <a:r>
              <a:rPr lang="en-US" sz="1900" dirty="0">
                <a:solidFill>
                  <a:schemeClr val="accent2"/>
                </a:solidFill>
              </a:rPr>
              <a:t> of capital and labor, respectively</a:t>
            </a:r>
            <a:r>
              <a:rPr lang="ru-RU" sz="1900" dirty="0">
                <a:solidFill>
                  <a:schemeClr val="accent2"/>
                </a:solidFill>
              </a:rPr>
              <a:t>.</a:t>
            </a:r>
            <a:endParaRPr lang="en-US" sz="1900" dirty="0">
              <a:solidFill>
                <a:schemeClr val="accent2"/>
              </a:solidFill>
            </a:endParaRPr>
          </a:p>
          <a:p>
            <a:pPr eaLnBrk="1" hangingPunct="1">
              <a:buFontTx/>
              <a:buNone/>
            </a:pPr>
            <a:r>
              <a:rPr lang="en-US" sz="1900" dirty="0">
                <a:solidFill>
                  <a:schemeClr val="accent2"/>
                </a:solidFill>
              </a:rPr>
              <a:t>We don’t split the economy in 2 sectors (business and government) due to the lack in Russian statistics.</a:t>
            </a:r>
            <a:endParaRPr lang="ru-RU" sz="1900" dirty="0">
              <a:solidFill>
                <a:schemeClr val="accent2"/>
              </a:solidFill>
            </a:endParaRPr>
          </a:p>
        </p:txBody>
      </p:sp>
      <p:sp>
        <p:nvSpPr>
          <p:cNvPr id="5124" name="Rectangle 5"/>
          <p:cNvSpPr>
            <a:spLocks noChangeArrowheads="1"/>
          </p:cNvSpPr>
          <p:nvPr/>
        </p:nvSpPr>
        <p:spPr bwMode="auto">
          <a:xfrm>
            <a:off x="0" y="3344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sz="1800"/>
          </a:p>
        </p:txBody>
      </p:sp>
      <p:sp>
        <p:nvSpPr>
          <p:cNvPr id="5125"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597EB41-9D3F-434E-91F1-F4793E529AC7}" type="slidenum">
              <a:rPr lang="ru-RU" sz="1400" smtClean="0"/>
              <a:pPr>
                <a:spcBef>
                  <a:spcPct val="0"/>
                </a:spcBef>
                <a:buFontTx/>
                <a:buNone/>
              </a:pPr>
              <a:t>3</a:t>
            </a:fld>
            <a:endParaRPr lang="ru-RU" sz="1400" smtClean="0"/>
          </a:p>
        </p:txBody>
      </p:sp>
      <p:sp>
        <p:nvSpPr>
          <p:cNvPr id="5126" name="Заголовок 1"/>
          <p:cNvSpPr>
            <a:spLocks noGrp="1"/>
          </p:cNvSpPr>
          <p:nvPr>
            <p:ph type="title"/>
          </p:nvPr>
        </p:nvSpPr>
        <p:spPr>
          <a:xfrm>
            <a:off x="0" y="19050"/>
            <a:ext cx="9144000" cy="642938"/>
          </a:xfrm>
        </p:spPr>
        <p:txBody>
          <a:bodyPr/>
          <a:lstStyle/>
          <a:p>
            <a:r>
              <a:rPr lang="en-US" sz="3200" b="1" smtClean="0">
                <a:solidFill>
                  <a:srgbClr val="0070C0"/>
                </a:solidFill>
              </a:rPr>
              <a:t>Step 1: Calculation of structural component</a:t>
            </a:r>
            <a:endParaRPr lang="ru-RU" sz="3200" b="1" smtClean="0">
              <a:solidFill>
                <a:srgbClr val="0070C0"/>
              </a:solidFill>
            </a:endParaRPr>
          </a:p>
        </p:txBody>
      </p:sp>
      <p:graphicFrame>
        <p:nvGraphicFramePr>
          <p:cNvPr id="5127" name="Object 4"/>
          <p:cNvGraphicFramePr>
            <a:graphicFrameLocks noChangeAspect="1"/>
          </p:cNvGraphicFramePr>
          <p:nvPr>
            <p:extLst>
              <p:ext uri="{D42A27DB-BD31-4B8C-83A1-F6EECF244321}">
                <p14:modId xmlns:p14="http://schemas.microsoft.com/office/powerpoint/2010/main" val="2813804994"/>
              </p:ext>
            </p:extLst>
          </p:nvPr>
        </p:nvGraphicFramePr>
        <p:xfrm>
          <a:off x="3362325" y="3657600"/>
          <a:ext cx="2846388" cy="384175"/>
        </p:xfrm>
        <a:graphic>
          <a:graphicData uri="http://schemas.openxmlformats.org/presentationml/2006/ole">
            <mc:AlternateContent xmlns:mc="http://schemas.openxmlformats.org/markup-compatibility/2006">
              <mc:Choice xmlns:v="urn:schemas-microsoft-com:vml" Requires="v">
                <p:oleObj spid="_x0000_s5135" name="Equation" r:id="rId3" imgW="1498320" imgH="203040" progId="Equation.DSMT4">
                  <p:embed/>
                </p:oleObj>
              </mc:Choice>
              <mc:Fallback>
                <p:oleObj name="Equation" r:id="rId3" imgW="1498320" imgH="203040" progId="Equation.DSMT4">
                  <p:embed/>
                  <p:pic>
                    <p:nvPicPr>
                      <p:cNvPr id="0" name="Object 4"/>
                      <p:cNvPicPr>
                        <a:picLocks noChangeAspect="1" noChangeArrowheads="1"/>
                      </p:cNvPicPr>
                      <p:nvPr/>
                    </p:nvPicPr>
                    <p:blipFill>
                      <a:blip r:embed="rId4"/>
                      <a:srcRect/>
                      <a:stretch>
                        <a:fillRect/>
                      </a:stretch>
                    </p:blipFill>
                    <p:spPr bwMode="auto">
                      <a:xfrm>
                        <a:off x="3362325" y="3657600"/>
                        <a:ext cx="2846388"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sz="1800"/>
          </a:p>
        </p:txBody>
      </p:sp>
      <p:sp>
        <p:nvSpPr>
          <p:cNvPr id="6147"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sz="1800"/>
          </a:p>
        </p:txBody>
      </p:sp>
      <p:sp>
        <p:nvSpPr>
          <p:cNvPr id="614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7F5FCA5-7619-4871-96B6-0FEC1CD1907F}" type="slidenum">
              <a:rPr lang="ru-RU" sz="1400" smtClean="0"/>
              <a:pPr>
                <a:spcBef>
                  <a:spcPct val="0"/>
                </a:spcBef>
                <a:buFontTx/>
                <a:buNone/>
              </a:pPr>
              <a:t>4</a:t>
            </a:fld>
            <a:endParaRPr lang="ru-RU" sz="1400" smtClean="0"/>
          </a:p>
        </p:txBody>
      </p:sp>
      <p:sp>
        <p:nvSpPr>
          <p:cNvPr id="6149"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ru-RU" sz="1800"/>
          </a:p>
        </p:txBody>
      </p:sp>
      <p:sp>
        <p:nvSpPr>
          <p:cNvPr id="6150" name="Заголовок 1"/>
          <p:cNvSpPr>
            <a:spLocks noGrp="1"/>
          </p:cNvSpPr>
          <p:nvPr>
            <p:ph type="title"/>
          </p:nvPr>
        </p:nvSpPr>
        <p:spPr>
          <a:xfrm>
            <a:off x="0" y="19050"/>
            <a:ext cx="9144000" cy="971550"/>
          </a:xfrm>
        </p:spPr>
        <p:txBody>
          <a:bodyPr/>
          <a:lstStyle/>
          <a:p>
            <a:r>
              <a:rPr lang="en-US" sz="3200" b="1" smtClean="0">
                <a:solidFill>
                  <a:srgbClr val="0070C0"/>
                </a:solidFill>
              </a:rPr>
              <a:t>Total factor productivity growth in 1991-2014 (% to previous year)</a:t>
            </a:r>
            <a:endParaRPr lang="ru-RU" sz="3200" b="1" smtClean="0">
              <a:solidFill>
                <a:srgbClr val="0070C0"/>
              </a:solidFill>
            </a:endParaRPr>
          </a:p>
        </p:txBody>
      </p:sp>
      <p:graphicFrame>
        <p:nvGraphicFramePr>
          <p:cNvPr id="6151" name="Объект 1"/>
          <p:cNvGraphicFramePr>
            <a:graphicFrameLocks noChangeAspect="1"/>
          </p:cNvGraphicFramePr>
          <p:nvPr/>
        </p:nvGraphicFramePr>
        <p:xfrm>
          <a:off x="700088" y="1322388"/>
          <a:ext cx="7743825" cy="4910137"/>
        </p:xfrm>
        <a:graphic>
          <a:graphicData uri="http://schemas.openxmlformats.org/presentationml/2006/ole">
            <mc:AlternateContent xmlns:mc="http://schemas.openxmlformats.org/markup-compatibility/2006">
              <mc:Choice xmlns:v="urn:schemas-microsoft-com:vml" Requires="v">
                <p:oleObj spid="_x0000_s6159" name="Лист" r:id="rId4" imgW="7742018" imgH="4910216" progId="Excel.Sheet.12">
                  <p:embed/>
                </p:oleObj>
              </mc:Choice>
              <mc:Fallback>
                <p:oleObj name="Лист" r:id="rId4" imgW="7742018" imgH="4910216" progId="Excel.Sheet.12">
                  <p:embed/>
                  <p:pic>
                    <p:nvPicPr>
                      <p:cNvPr id="0" name="Объект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8" y="1322388"/>
                        <a:ext cx="7743825"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sz="1800"/>
          </a:p>
        </p:txBody>
      </p:sp>
      <p:sp>
        <p:nvSpPr>
          <p:cNvPr id="7171" name="Номер слайда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2607639-FD6B-4540-9C9E-80BA1F353D4C}" type="slidenum">
              <a:rPr lang="ru-RU" sz="1400" smtClean="0"/>
              <a:pPr>
                <a:spcBef>
                  <a:spcPct val="0"/>
                </a:spcBef>
                <a:buFontTx/>
                <a:buNone/>
              </a:pPr>
              <a:t>5</a:t>
            </a:fld>
            <a:endParaRPr lang="ru-RU" sz="1400" smtClean="0"/>
          </a:p>
        </p:txBody>
      </p:sp>
      <p:sp>
        <p:nvSpPr>
          <p:cNvPr id="7172" name="Заголовок 1"/>
          <p:cNvSpPr>
            <a:spLocks noGrp="1"/>
          </p:cNvSpPr>
          <p:nvPr>
            <p:ph type="title"/>
          </p:nvPr>
        </p:nvSpPr>
        <p:spPr>
          <a:xfrm>
            <a:off x="0" y="19050"/>
            <a:ext cx="9144000" cy="971550"/>
          </a:xfrm>
        </p:spPr>
        <p:txBody>
          <a:bodyPr/>
          <a:lstStyle/>
          <a:p>
            <a:r>
              <a:rPr lang="en-US" sz="3200" b="1" smtClean="0">
                <a:solidFill>
                  <a:srgbClr val="0070C0"/>
                </a:solidFill>
              </a:rPr>
              <a:t>Potential TFP growth rate in 1991-2014 (% to previous year)</a:t>
            </a:r>
            <a:endParaRPr lang="ru-RU" sz="3200" b="1" smtClean="0">
              <a:solidFill>
                <a:srgbClr val="0070C0"/>
              </a:solidFill>
            </a:endParaRPr>
          </a:p>
        </p:txBody>
      </p:sp>
      <p:graphicFrame>
        <p:nvGraphicFramePr>
          <p:cNvPr id="7173" name="Объект 1"/>
          <p:cNvGraphicFramePr>
            <a:graphicFrameLocks noChangeAspect="1"/>
          </p:cNvGraphicFramePr>
          <p:nvPr/>
        </p:nvGraphicFramePr>
        <p:xfrm>
          <a:off x="541338" y="1246188"/>
          <a:ext cx="8174037" cy="4999037"/>
        </p:xfrm>
        <a:graphic>
          <a:graphicData uri="http://schemas.openxmlformats.org/presentationml/2006/ole">
            <mc:AlternateContent xmlns:mc="http://schemas.openxmlformats.org/markup-compatibility/2006">
              <mc:Choice xmlns:v="urn:schemas-microsoft-com:vml" Requires="v">
                <p:oleObj spid="_x0000_s7181" name="Лист" r:id="rId4" imgW="6010188" imgH="3676590" progId="Excel.Sheet.12">
                  <p:embed/>
                </p:oleObj>
              </mc:Choice>
              <mc:Fallback>
                <p:oleObj name="Лист" r:id="rId4" imgW="6010188" imgH="3676590" progId="Excel.Sheet.12">
                  <p:embed/>
                  <p:pic>
                    <p:nvPicPr>
                      <p:cNvPr id="0" name="Объект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38" y="1246188"/>
                        <a:ext cx="8174037" cy="499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sz="1800"/>
          </a:p>
        </p:txBody>
      </p:sp>
      <p:sp>
        <p:nvSpPr>
          <p:cNvPr id="8195" name="Номер слайда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0DF8308-5B4A-4D3C-ABC2-36F4D10C80A9}" type="slidenum">
              <a:rPr lang="ru-RU" sz="1400" smtClean="0"/>
              <a:pPr>
                <a:spcBef>
                  <a:spcPct val="0"/>
                </a:spcBef>
                <a:buFontTx/>
                <a:buNone/>
              </a:pPr>
              <a:t>6</a:t>
            </a:fld>
            <a:endParaRPr lang="ru-RU" sz="1400" smtClean="0"/>
          </a:p>
        </p:txBody>
      </p:sp>
      <p:graphicFrame>
        <p:nvGraphicFramePr>
          <p:cNvPr id="7" name="Диаграмма 6"/>
          <p:cNvGraphicFramePr/>
          <p:nvPr/>
        </p:nvGraphicFramePr>
        <p:xfrm>
          <a:off x="457200" y="1143000"/>
          <a:ext cx="81534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8197" name="Заголовок 1"/>
          <p:cNvSpPr>
            <a:spLocks noGrp="1"/>
          </p:cNvSpPr>
          <p:nvPr>
            <p:ph type="title"/>
          </p:nvPr>
        </p:nvSpPr>
        <p:spPr>
          <a:xfrm>
            <a:off x="0" y="19050"/>
            <a:ext cx="9144000" cy="971550"/>
          </a:xfrm>
        </p:spPr>
        <p:txBody>
          <a:bodyPr/>
          <a:lstStyle/>
          <a:p>
            <a:r>
              <a:rPr lang="en-US" sz="3200" b="1" smtClean="0">
                <a:solidFill>
                  <a:srgbClr val="0070C0"/>
                </a:solidFill>
              </a:rPr>
              <a:t>Actual, structural and “residual” GDP growth rates in 1999-2014 (% to previous year)</a:t>
            </a:r>
            <a:endParaRPr lang="ru-RU" sz="3200" b="1" smtClean="0">
              <a:solidFill>
                <a:srgbClr val="0070C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sz="1800"/>
          </a:p>
        </p:txBody>
      </p:sp>
      <p:sp>
        <p:nvSpPr>
          <p:cNvPr id="9219" name="Номер слайда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4B22086-D809-4472-A8D9-7A92EE92CC9D}" type="slidenum">
              <a:rPr lang="ru-RU" sz="1400" smtClean="0"/>
              <a:pPr>
                <a:spcBef>
                  <a:spcPct val="0"/>
                </a:spcBef>
                <a:buFontTx/>
                <a:buNone/>
              </a:pPr>
              <a:t>7</a:t>
            </a:fld>
            <a:endParaRPr lang="ru-RU" sz="1400" smtClean="0"/>
          </a:p>
        </p:txBody>
      </p:sp>
      <p:sp>
        <p:nvSpPr>
          <p:cNvPr id="9220" name="Заголовок 1"/>
          <p:cNvSpPr>
            <a:spLocks noGrp="1"/>
          </p:cNvSpPr>
          <p:nvPr>
            <p:ph type="title"/>
          </p:nvPr>
        </p:nvSpPr>
        <p:spPr>
          <a:xfrm>
            <a:off x="0" y="19050"/>
            <a:ext cx="9144000" cy="895350"/>
          </a:xfrm>
        </p:spPr>
        <p:txBody>
          <a:bodyPr/>
          <a:lstStyle/>
          <a:p>
            <a:r>
              <a:rPr lang="en-US" sz="3200" b="1" smtClean="0">
                <a:solidFill>
                  <a:srgbClr val="0070C0"/>
                </a:solidFill>
              </a:rPr>
              <a:t>Step 2: Calculation of foreign trade component of GDP growth rate</a:t>
            </a:r>
            <a:endParaRPr lang="ru-RU" sz="3200" b="1" smtClean="0">
              <a:solidFill>
                <a:srgbClr val="0070C0"/>
              </a:solidFill>
            </a:endParaRPr>
          </a:p>
        </p:txBody>
      </p:sp>
      <p:sp>
        <p:nvSpPr>
          <p:cNvPr id="9221" name="Rectangle 3"/>
          <p:cNvSpPr>
            <a:spLocks noChangeArrowheads="1"/>
          </p:cNvSpPr>
          <p:nvPr/>
        </p:nvSpPr>
        <p:spPr bwMode="auto">
          <a:xfrm>
            <a:off x="381000" y="12954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buFont typeface="Symbol" panose="05050102010706020507" pitchFamily="18" charset="2"/>
              <a:buChar char="Þ"/>
            </a:pPr>
            <a:r>
              <a:rPr lang="en-US" sz="2000" dirty="0">
                <a:solidFill>
                  <a:schemeClr val="accent2"/>
                </a:solidFill>
              </a:rPr>
              <a:t>Special feature of Russian economy: high level of dependence on energy prices and export dynamics. This feature is not captured by the OECD methodology;</a:t>
            </a:r>
          </a:p>
          <a:p>
            <a:pPr eaLnBrk="1" hangingPunct="1">
              <a:lnSpc>
                <a:spcPct val="80000"/>
              </a:lnSpc>
              <a:buFont typeface="Symbol" panose="05050102010706020507" pitchFamily="18" charset="2"/>
              <a:buChar char="Þ"/>
            </a:pPr>
            <a:r>
              <a:rPr lang="en-US" sz="2000" dirty="0">
                <a:solidFill>
                  <a:schemeClr val="accent2"/>
                </a:solidFill>
              </a:rPr>
              <a:t>So we modify the OECD methodology by calculating foreign trade component of Russian GDP growth which is dependent on world oil prices dynamics;</a:t>
            </a:r>
          </a:p>
          <a:p>
            <a:pPr eaLnBrk="1" hangingPunct="1">
              <a:lnSpc>
                <a:spcPct val="80000"/>
              </a:lnSpc>
              <a:buFont typeface="Symbol" panose="05050102010706020507" pitchFamily="18" charset="2"/>
              <a:buChar char="Þ"/>
            </a:pPr>
            <a:r>
              <a:rPr lang="en-US" sz="2000" dirty="0">
                <a:solidFill>
                  <a:schemeClr val="accent2"/>
                </a:solidFill>
              </a:rPr>
              <a:t>Dependence between GDP and oil price levels can be described by the following so called “investment mechanism” within the framework of Solow growth model: improvement of terms of trade (higher oil price level) implies income transfer to the economy (i.e. additional export revenue) which can be invested in capital and thus translates in higher GDP level in long run;</a:t>
            </a:r>
          </a:p>
          <a:p>
            <a:pPr eaLnBrk="1" hangingPunct="1">
              <a:lnSpc>
                <a:spcPct val="80000"/>
              </a:lnSpc>
              <a:buFont typeface="Symbol" panose="05050102010706020507" pitchFamily="18" charset="2"/>
              <a:buChar char="Þ"/>
            </a:pPr>
            <a:r>
              <a:rPr lang="en-US" sz="2000" dirty="0">
                <a:solidFill>
                  <a:schemeClr val="accent2"/>
                </a:solidFill>
              </a:rPr>
              <a:t>But we also observe transition dynamics between different states of the economy, i.e. different GDP growth levels. This dynamics is can be described by dependence between GDP growth and oil price level; </a:t>
            </a:r>
          </a:p>
          <a:p>
            <a:pPr eaLnBrk="1" hangingPunct="1">
              <a:lnSpc>
                <a:spcPct val="80000"/>
              </a:lnSpc>
              <a:buFont typeface="Symbol" panose="05050102010706020507" pitchFamily="18" charset="2"/>
              <a:buChar char="Þ"/>
            </a:pPr>
            <a:r>
              <a:rPr lang="en-US" sz="2000" dirty="0">
                <a:solidFill>
                  <a:schemeClr val="accent2"/>
                </a:solidFill>
              </a:rPr>
              <a:t>This (transition) mechanism can be amplified by reaction of economic agents on their income changes due to oil price dynamics similar to </a:t>
            </a:r>
            <a:r>
              <a:rPr lang="en-US" sz="2000" dirty="0" smtClean="0">
                <a:solidFill>
                  <a:schemeClr val="accent2"/>
                </a:solidFill>
              </a:rPr>
              <a:t>Friedman’s permanent </a:t>
            </a:r>
            <a:r>
              <a:rPr lang="en-US" sz="2000" dirty="0">
                <a:solidFill>
                  <a:schemeClr val="accent2"/>
                </a:solidFill>
              </a:rPr>
              <a:t>income hypothesis.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sz="1800"/>
          </a:p>
        </p:txBody>
      </p:sp>
      <p:sp>
        <p:nvSpPr>
          <p:cNvPr id="9219" name="Номер слайда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4B22086-D809-4472-A8D9-7A92EE92CC9D}" type="slidenum">
              <a:rPr lang="ru-RU" sz="1400" smtClean="0"/>
              <a:pPr>
                <a:spcBef>
                  <a:spcPct val="0"/>
                </a:spcBef>
                <a:buFontTx/>
                <a:buNone/>
              </a:pPr>
              <a:t>8</a:t>
            </a:fld>
            <a:endParaRPr lang="ru-RU" sz="1400" smtClean="0"/>
          </a:p>
        </p:txBody>
      </p:sp>
      <mc:AlternateContent xmlns:mc="http://schemas.openxmlformats.org/markup-compatibility/2006" xmlns:a14="http://schemas.microsoft.com/office/drawing/2010/main">
        <mc:Choice Requires="a14">
          <p:sp>
            <p:nvSpPr>
              <p:cNvPr id="9221" name="Rectangle 3"/>
              <p:cNvSpPr>
                <a:spLocks noChangeArrowheads="1"/>
              </p:cNvSpPr>
              <p:nvPr/>
            </p:nvSpPr>
            <p:spPr bwMode="auto">
              <a:xfrm>
                <a:off x="533400" y="609600"/>
                <a:ext cx="8077200" cy="594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buFont typeface="Symbol" panose="05050102010706020507" pitchFamily="18" charset="2"/>
                  <a:buChar char="Þ"/>
                </a:pPr>
                <a:r>
                  <a:rPr lang="en-US" sz="2200" dirty="0" smtClean="0">
                    <a:solidFill>
                      <a:schemeClr val="accent2"/>
                    </a:solidFill>
                  </a:rPr>
                  <a:t>Foreign trade component in our terms is due to difference between actual and long-term average world oil price (calculated as 10-year moving average of oil price);</a:t>
                </a:r>
                <a:endParaRPr lang="en-US" sz="2200" dirty="0">
                  <a:solidFill>
                    <a:schemeClr val="accent2"/>
                  </a:solidFill>
                </a:endParaRPr>
              </a:p>
              <a:p>
                <a:pPr eaLnBrk="1" hangingPunct="1">
                  <a:lnSpc>
                    <a:spcPct val="80000"/>
                  </a:lnSpc>
                  <a:buFont typeface="Symbol" panose="05050102010706020507" pitchFamily="18" charset="2"/>
                  <a:buChar char="Þ"/>
                </a:pPr>
                <a:r>
                  <a:rPr lang="en-US" sz="2200" dirty="0" smtClean="0">
                    <a:solidFill>
                      <a:schemeClr val="accent2"/>
                    </a:solidFill>
                  </a:rPr>
                  <a:t>So to calculate this component of GDP growth we estimate the following regression:</a:t>
                </a:r>
              </a:p>
              <a:p>
                <a:pPr marL="0" indent="0" eaLnBrk="1" hangingPunct="1">
                  <a:lnSpc>
                    <a:spcPct val="80000"/>
                  </a:lnSpc>
                  <a:buNone/>
                </a:pPr>
                <a14:m>
                  <m:oMathPara xmlns:m="http://schemas.openxmlformats.org/officeDocument/2006/math">
                    <m:oMathParaPr>
                      <m:jc m:val="centerGroup"/>
                    </m:oMathParaPr>
                    <m:oMath xmlns:m="http://schemas.openxmlformats.org/officeDocument/2006/math">
                      <m:sSubSup>
                        <m:sSubSupPr>
                          <m:ctrlPr>
                            <a:rPr lang="ru-RU" sz="2200" i="1">
                              <a:latin typeface="Cambria Math" panose="02040503050406030204" pitchFamily="18" charset="0"/>
                            </a:rPr>
                          </m:ctrlPr>
                        </m:sSubSupPr>
                        <m:e>
                          <m:r>
                            <a:rPr lang="ru-RU" sz="2200" i="1">
                              <a:latin typeface="Cambria Math" panose="02040503050406030204" pitchFamily="18" charset="0"/>
                            </a:rPr>
                            <m:t>∆</m:t>
                          </m:r>
                          <m:r>
                            <a:rPr lang="en-US" sz="2200" i="1">
                              <a:latin typeface="Cambria Math" panose="02040503050406030204" pitchFamily="18" charset="0"/>
                            </a:rPr>
                            <m:t>𝑌</m:t>
                          </m:r>
                        </m:e>
                        <m:sub>
                          <m:r>
                            <a:rPr lang="en-US" sz="2200" i="1">
                              <a:latin typeface="Cambria Math" panose="02040503050406030204" pitchFamily="18" charset="0"/>
                            </a:rPr>
                            <m:t>𝑡</m:t>
                          </m:r>
                        </m:sub>
                        <m:sup>
                          <m:r>
                            <a:rPr lang="en-US" sz="2200" i="1">
                              <a:latin typeface="Cambria Math" panose="02040503050406030204" pitchFamily="18" charset="0"/>
                            </a:rPr>
                            <m:t>𝑟𝑒𝑠𝑖𝑑</m:t>
                          </m:r>
                        </m:sup>
                      </m:sSubSup>
                      <m:r>
                        <a:rPr lang="ru-RU" sz="2200" i="1">
                          <a:latin typeface="Cambria Math" panose="02040503050406030204" pitchFamily="18" charset="0"/>
                        </a:rPr>
                        <m:t>=</m:t>
                      </m:r>
                      <m:sSub>
                        <m:sSubPr>
                          <m:ctrlPr>
                            <a:rPr lang="ru-RU" sz="2200" i="1">
                              <a:latin typeface="Cambria Math" panose="02040503050406030204" pitchFamily="18" charset="0"/>
                            </a:rPr>
                          </m:ctrlPr>
                        </m:sSubPr>
                        <m:e>
                          <m:r>
                            <a:rPr lang="ru-RU" sz="2200" i="1">
                              <a:latin typeface="Cambria Math" panose="02040503050406030204" pitchFamily="18" charset="0"/>
                            </a:rPr>
                            <m:t>𝛾</m:t>
                          </m:r>
                        </m:e>
                        <m:sub>
                          <m:r>
                            <a:rPr lang="ru-RU" sz="2200" i="1">
                              <a:latin typeface="Cambria Math" panose="02040503050406030204" pitchFamily="18" charset="0"/>
                            </a:rPr>
                            <m:t>0</m:t>
                          </m:r>
                        </m:sub>
                      </m:sSub>
                      <m:r>
                        <a:rPr lang="ru-RU" sz="2200" i="1">
                          <a:latin typeface="Cambria Math" panose="02040503050406030204" pitchFamily="18" charset="0"/>
                        </a:rPr>
                        <m:t>+</m:t>
                      </m:r>
                      <m:sSub>
                        <m:sSubPr>
                          <m:ctrlPr>
                            <a:rPr lang="ru-RU" sz="2200" i="1">
                              <a:latin typeface="Cambria Math" panose="02040503050406030204" pitchFamily="18" charset="0"/>
                            </a:rPr>
                          </m:ctrlPr>
                        </m:sSubPr>
                        <m:e>
                          <m:r>
                            <a:rPr lang="ru-RU" sz="2200" i="1">
                              <a:latin typeface="Cambria Math" panose="02040503050406030204" pitchFamily="18" charset="0"/>
                            </a:rPr>
                            <m:t>𝛾</m:t>
                          </m:r>
                        </m:e>
                        <m:sub>
                          <m:r>
                            <a:rPr lang="ru-RU" sz="2200" i="1">
                              <a:latin typeface="Cambria Math" panose="02040503050406030204" pitchFamily="18" charset="0"/>
                            </a:rPr>
                            <m:t>1</m:t>
                          </m:r>
                        </m:sub>
                      </m:sSub>
                      <m:f>
                        <m:fPr>
                          <m:ctrlPr>
                            <a:rPr lang="ru-RU" sz="2200" i="1">
                              <a:latin typeface="Cambria Math" panose="02040503050406030204" pitchFamily="18" charset="0"/>
                            </a:rPr>
                          </m:ctrlPr>
                        </m:fPr>
                        <m:num>
                          <m:sSub>
                            <m:sSubPr>
                              <m:ctrlPr>
                                <a:rPr lang="ru-RU" sz="2200" i="1">
                                  <a:latin typeface="Cambria Math" panose="02040503050406030204" pitchFamily="18" charset="0"/>
                                </a:rPr>
                              </m:ctrlPr>
                            </m:sSubPr>
                            <m:e>
                              <m:r>
                                <a:rPr lang="en-US" sz="2200" i="1">
                                  <a:latin typeface="Cambria Math" panose="02040503050406030204" pitchFamily="18" charset="0"/>
                                </a:rPr>
                                <m:t>𝑃</m:t>
                              </m:r>
                              <m:r>
                                <a:rPr lang="ru-RU" sz="2200" i="1">
                                  <a:latin typeface="Cambria Math" panose="02040503050406030204" pitchFamily="18" charset="0"/>
                                </a:rPr>
                                <m:t>_</m:t>
                              </m:r>
                              <m:r>
                                <a:rPr lang="en-US" sz="2200" i="1">
                                  <a:latin typeface="Cambria Math" panose="02040503050406030204" pitchFamily="18" charset="0"/>
                                </a:rPr>
                                <m:t>𝑜𝑖𝑙</m:t>
                              </m:r>
                            </m:e>
                            <m:sub>
                              <m:r>
                                <a:rPr lang="ru-RU" sz="2200" i="1">
                                  <a:latin typeface="Cambria Math" panose="02040503050406030204" pitchFamily="18" charset="0"/>
                                </a:rPr>
                                <m:t>𝑡</m:t>
                              </m:r>
                            </m:sub>
                          </m:sSub>
                        </m:num>
                        <m:den>
                          <m:acc>
                            <m:accPr>
                              <m:chr m:val="̅"/>
                              <m:ctrlPr>
                                <a:rPr lang="ru-RU" sz="2200" i="1">
                                  <a:latin typeface="Cambria Math" panose="02040503050406030204" pitchFamily="18" charset="0"/>
                                </a:rPr>
                              </m:ctrlPr>
                            </m:accPr>
                            <m:e>
                              <m:sSub>
                                <m:sSubPr>
                                  <m:ctrlPr>
                                    <a:rPr lang="ru-RU" sz="2200" i="1">
                                      <a:latin typeface="Cambria Math" panose="02040503050406030204" pitchFamily="18" charset="0"/>
                                    </a:rPr>
                                  </m:ctrlPr>
                                </m:sSubPr>
                                <m:e>
                                  <m:r>
                                    <a:rPr lang="ru-RU" sz="2200" i="1">
                                      <a:latin typeface="Cambria Math" panose="02040503050406030204" pitchFamily="18" charset="0"/>
                                    </a:rPr>
                                    <m:t>𝑃</m:t>
                                  </m:r>
                                  <m:r>
                                    <a:rPr lang="ru-RU" sz="2200" i="1">
                                      <a:latin typeface="Cambria Math" panose="02040503050406030204" pitchFamily="18" charset="0"/>
                                    </a:rPr>
                                    <m:t>_</m:t>
                                  </m:r>
                                  <m:r>
                                    <a:rPr lang="ru-RU" sz="2200" i="1">
                                      <a:latin typeface="Cambria Math" panose="02040503050406030204" pitchFamily="18" charset="0"/>
                                    </a:rPr>
                                    <m:t>𝑜𝑖𝑙</m:t>
                                  </m:r>
                                </m:e>
                                <m:sub>
                                  <m:r>
                                    <a:rPr lang="en-US" sz="2200" i="1">
                                      <a:latin typeface="Cambria Math" panose="02040503050406030204" pitchFamily="18" charset="0"/>
                                    </a:rPr>
                                    <m:t>𝑡</m:t>
                                  </m:r>
                                </m:sub>
                              </m:sSub>
                            </m:e>
                          </m:acc>
                        </m:den>
                      </m:f>
                      <m:r>
                        <a:rPr lang="ru-RU" sz="2200" i="1">
                          <a:latin typeface="Cambria Math" panose="02040503050406030204" pitchFamily="18" charset="0"/>
                        </a:rPr>
                        <m:t>+</m:t>
                      </m:r>
                      <m:sSub>
                        <m:sSubPr>
                          <m:ctrlPr>
                            <a:rPr lang="ru-RU" sz="2200" i="1">
                              <a:latin typeface="Cambria Math" panose="02040503050406030204" pitchFamily="18" charset="0"/>
                            </a:rPr>
                          </m:ctrlPr>
                        </m:sSubPr>
                        <m:e>
                          <m:r>
                            <a:rPr lang="ru-RU" sz="2200" i="1">
                              <a:latin typeface="Cambria Math" panose="02040503050406030204" pitchFamily="18" charset="0"/>
                            </a:rPr>
                            <m:t>𝜏</m:t>
                          </m:r>
                        </m:e>
                        <m:sub>
                          <m:r>
                            <a:rPr lang="ru-RU" sz="2200" i="1">
                              <a:latin typeface="Cambria Math" panose="02040503050406030204" pitchFamily="18" charset="0"/>
                            </a:rPr>
                            <m:t>𝑡</m:t>
                          </m:r>
                        </m:sub>
                      </m:sSub>
                      <m:r>
                        <a:rPr lang="en-US" sz="2200" b="0" i="1" smtClean="0">
                          <a:latin typeface="Cambria Math"/>
                        </a:rPr>
                        <m:t> (2)</m:t>
                      </m:r>
                    </m:oMath>
                  </m:oMathPara>
                </a14:m>
                <a:endParaRPr lang="en-US" sz="2200" dirty="0">
                  <a:solidFill>
                    <a:schemeClr val="accent2"/>
                  </a:solidFill>
                </a:endParaRPr>
              </a:p>
              <a:p>
                <a:pPr marL="0" indent="0" eaLnBrk="1" hangingPunct="1">
                  <a:lnSpc>
                    <a:spcPct val="80000"/>
                  </a:lnSpc>
                  <a:buNone/>
                </a:pPr>
                <a:r>
                  <a:rPr lang="en-US" sz="2200" dirty="0">
                    <a:solidFill>
                      <a:schemeClr val="accent2"/>
                    </a:solidFill>
                  </a:rPr>
                  <a:t>w</a:t>
                </a:r>
                <a:r>
                  <a:rPr lang="en-US" sz="2200" dirty="0" smtClean="0">
                    <a:solidFill>
                      <a:schemeClr val="accent2"/>
                    </a:solidFill>
                  </a:rPr>
                  <a:t>here is difference (“residuals”) between actual and structural GDP growth rates which doesn’t depend on fundamental growth factors,</a:t>
                </a:r>
              </a:p>
              <a:p>
                <a:pPr marL="0" indent="0" eaLnBrk="1" hangingPunct="1">
                  <a:lnSpc>
                    <a:spcPct val="80000"/>
                  </a:lnSpc>
                  <a:buNone/>
                </a:pPr>
                <a14:m>
                  <m:oMath xmlns:m="http://schemas.openxmlformats.org/officeDocument/2006/math">
                    <m:f>
                      <m:fPr>
                        <m:ctrlPr>
                          <a:rPr lang="ru-RU" sz="2200" i="1">
                            <a:latin typeface="Cambria Math" panose="02040503050406030204" pitchFamily="18" charset="0"/>
                          </a:rPr>
                        </m:ctrlPr>
                      </m:fPr>
                      <m:num>
                        <m:sSub>
                          <m:sSubPr>
                            <m:ctrlPr>
                              <a:rPr lang="ru-RU" sz="2200" i="1">
                                <a:latin typeface="Cambria Math" panose="02040503050406030204" pitchFamily="18" charset="0"/>
                              </a:rPr>
                            </m:ctrlPr>
                          </m:sSubPr>
                          <m:e>
                            <m:r>
                              <a:rPr lang="en-US" sz="2200" i="1">
                                <a:latin typeface="Cambria Math" panose="02040503050406030204" pitchFamily="18" charset="0"/>
                              </a:rPr>
                              <m:t>𝑃</m:t>
                            </m:r>
                            <m:r>
                              <a:rPr lang="ru-RU" sz="2200" i="1">
                                <a:latin typeface="Cambria Math" panose="02040503050406030204" pitchFamily="18" charset="0"/>
                              </a:rPr>
                              <m:t>_</m:t>
                            </m:r>
                            <m:r>
                              <a:rPr lang="en-US" sz="2200" i="1">
                                <a:latin typeface="Cambria Math" panose="02040503050406030204" pitchFamily="18" charset="0"/>
                              </a:rPr>
                              <m:t>𝑜𝑖𝑙</m:t>
                            </m:r>
                          </m:e>
                          <m:sub>
                            <m:r>
                              <a:rPr lang="ru-RU" sz="2200" i="1">
                                <a:latin typeface="Cambria Math" panose="02040503050406030204" pitchFamily="18" charset="0"/>
                              </a:rPr>
                              <m:t>𝑡</m:t>
                            </m:r>
                          </m:sub>
                        </m:sSub>
                      </m:num>
                      <m:den>
                        <m:acc>
                          <m:accPr>
                            <m:chr m:val="̅"/>
                            <m:ctrlPr>
                              <a:rPr lang="ru-RU" sz="2200" i="1">
                                <a:latin typeface="Cambria Math" panose="02040503050406030204" pitchFamily="18" charset="0"/>
                              </a:rPr>
                            </m:ctrlPr>
                          </m:accPr>
                          <m:e>
                            <m:sSub>
                              <m:sSubPr>
                                <m:ctrlPr>
                                  <a:rPr lang="ru-RU" sz="2200" i="1">
                                    <a:latin typeface="Cambria Math" panose="02040503050406030204" pitchFamily="18" charset="0"/>
                                  </a:rPr>
                                </m:ctrlPr>
                              </m:sSubPr>
                              <m:e>
                                <m:r>
                                  <a:rPr lang="ru-RU" sz="2200" i="1">
                                    <a:latin typeface="Cambria Math" panose="02040503050406030204" pitchFamily="18" charset="0"/>
                                  </a:rPr>
                                  <m:t>𝑃</m:t>
                                </m:r>
                                <m:r>
                                  <a:rPr lang="ru-RU" sz="2200" i="1">
                                    <a:latin typeface="Cambria Math" panose="02040503050406030204" pitchFamily="18" charset="0"/>
                                  </a:rPr>
                                  <m:t>_</m:t>
                                </m:r>
                                <m:r>
                                  <a:rPr lang="ru-RU" sz="2200" i="1">
                                    <a:latin typeface="Cambria Math" panose="02040503050406030204" pitchFamily="18" charset="0"/>
                                  </a:rPr>
                                  <m:t>𝑜𝑖𝑙</m:t>
                                </m:r>
                              </m:e>
                              <m:sub>
                                <m:r>
                                  <a:rPr lang="en-US" sz="2200" i="1">
                                    <a:latin typeface="Cambria Math" panose="02040503050406030204" pitchFamily="18" charset="0"/>
                                  </a:rPr>
                                  <m:t>𝑡</m:t>
                                </m:r>
                              </m:sub>
                            </m:sSub>
                          </m:e>
                        </m:acc>
                      </m:den>
                    </m:f>
                  </m:oMath>
                </a14:m>
                <a:r>
                  <a:rPr lang="en-US" sz="2200" dirty="0" smtClean="0">
                    <a:solidFill>
                      <a:schemeClr val="accent2"/>
                    </a:solidFill>
                  </a:rPr>
                  <a:t> </a:t>
                </a:r>
                <a:r>
                  <a:rPr lang="en-US" sz="2200" dirty="0">
                    <a:solidFill>
                      <a:schemeClr val="accent2"/>
                    </a:solidFill>
                  </a:rPr>
                  <a:t>i</a:t>
                </a:r>
                <a:r>
                  <a:rPr lang="en-US" sz="2200" dirty="0" smtClean="0">
                    <a:solidFill>
                      <a:schemeClr val="accent2"/>
                    </a:solidFill>
                  </a:rPr>
                  <a:t>s ratio between actual and long-term average level of oil price Brent;</a:t>
                </a:r>
              </a:p>
              <a:p>
                <a:pPr marL="0" indent="0" eaLnBrk="1" hangingPunct="1">
                  <a:lnSpc>
                    <a:spcPct val="80000"/>
                  </a:lnSpc>
                  <a:buNone/>
                </a:pPr>
                <a:endParaRPr lang="en-US" sz="2200" dirty="0">
                  <a:solidFill>
                    <a:schemeClr val="accent2"/>
                  </a:solidFill>
                </a:endParaRPr>
              </a:p>
              <a:p>
                <a:pPr eaLnBrk="1" hangingPunct="1">
                  <a:lnSpc>
                    <a:spcPct val="80000"/>
                  </a:lnSpc>
                  <a:buFont typeface="Symbol" panose="05050102010706020507" pitchFamily="18" charset="2"/>
                  <a:buChar char="Þ"/>
                </a:pPr>
                <a:r>
                  <a:rPr lang="en-US" sz="2200" dirty="0" smtClean="0">
                    <a:solidFill>
                      <a:schemeClr val="accent2"/>
                    </a:solidFill>
                  </a:rPr>
                  <a:t>We consider ratio between these oil prices in order to capture the scale effect of oil price changes as well as the role of initial oil price level;</a:t>
                </a:r>
                <a:endParaRPr lang="en-US" sz="2200" dirty="0">
                  <a:solidFill>
                    <a:schemeClr val="accent2"/>
                  </a:solidFill>
                </a:endParaRPr>
              </a:p>
              <a:p>
                <a:pPr eaLnBrk="1" hangingPunct="1">
                  <a:lnSpc>
                    <a:spcPct val="80000"/>
                  </a:lnSpc>
                  <a:buFont typeface="Symbol" panose="05050102010706020507" pitchFamily="18" charset="2"/>
                  <a:buChar char="Þ"/>
                </a:pPr>
                <a:r>
                  <a:rPr lang="en-US" sz="2200" dirty="0" smtClean="0">
                    <a:solidFill>
                      <a:schemeClr val="accent2"/>
                    </a:solidFill>
                  </a:rPr>
                  <a:t>The estimated dependent variable in regression (2) represents foreign trade component of GDP growth. </a:t>
                </a:r>
                <a:endParaRPr lang="en-US" sz="2200" dirty="0">
                  <a:solidFill>
                    <a:schemeClr val="accent2"/>
                  </a:solidFill>
                </a:endParaRPr>
              </a:p>
            </p:txBody>
          </p:sp>
        </mc:Choice>
        <mc:Fallback xmlns="">
          <p:sp>
            <p:nvSpPr>
              <p:cNvPr id="9221" name="Rectangle 3"/>
              <p:cNvSpPr>
                <a:spLocks noRot="1" noChangeAspect="1" noMove="1" noResize="1" noEditPoints="1" noAdjustHandles="1" noChangeArrowheads="1" noChangeShapeType="1" noTextEdit="1"/>
              </p:cNvSpPr>
              <p:nvPr/>
            </p:nvSpPr>
            <p:spPr bwMode="auto">
              <a:xfrm>
                <a:off x="533400" y="609600"/>
                <a:ext cx="8077200" cy="5943600"/>
              </a:xfrm>
              <a:prstGeom prst="rect">
                <a:avLst/>
              </a:prstGeom>
              <a:blipFill rotWithShape="1">
                <a:blip r:embed="rId2"/>
                <a:stretch>
                  <a:fillRect l="-1057" t="-194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spTree>
    <p:extLst>
      <p:ext uri="{BB962C8B-B14F-4D97-AF65-F5344CB8AC3E}">
        <p14:creationId xmlns:p14="http://schemas.microsoft.com/office/powerpoint/2010/main" val="1212725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sz="1800"/>
          </a:p>
        </p:txBody>
      </p:sp>
      <p:sp>
        <p:nvSpPr>
          <p:cNvPr id="11267" name="Номер слайда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AFBA301-0BDD-4771-A009-528830C7E1EF}" type="slidenum">
              <a:rPr lang="ru-RU" sz="1400" smtClean="0"/>
              <a:pPr>
                <a:spcBef>
                  <a:spcPct val="0"/>
                </a:spcBef>
                <a:buFontTx/>
                <a:buNone/>
              </a:pPr>
              <a:t>9</a:t>
            </a:fld>
            <a:endParaRPr lang="ru-RU" sz="1400" smtClean="0"/>
          </a:p>
        </p:txBody>
      </p:sp>
      <p:sp>
        <p:nvSpPr>
          <p:cNvPr id="11268" name="Заголовок 1"/>
          <p:cNvSpPr>
            <a:spLocks noGrp="1"/>
          </p:cNvSpPr>
          <p:nvPr>
            <p:ph type="title"/>
          </p:nvPr>
        </p:nvSpPr>
        <p:spPr>
          <a:xfrm>
            <a:off x="0" y="19050"/>
            <a:ext cx="9144000" cy="971550"/>
          </a:xfrm>
        </p:spPr>
        <p:txBody>
          <a:bodyPr/>
          <a:lstStyle/>
          <a:p>
            <a:r>
              <a:rPr lang="en-US" sz="3200" b="1" smtClean="0">
                <a:solidFill>
                  <a:srgbClr val="0070C0"/>
                </a:solidFill>
              </a:rPr>
              <a:t>Actual GDP growth rate and its 3 components in 1999-2014 (% to previous year) </a:t>
            </a:r>
            <a:endParaRPr lang="ru-RU" sz="3200" b="1" smtClean="0">
              <a:solidFill>
                <a:srgbClr val="0070C0"/>
              </a:solidFill>
            </a:endParaRPr>
          </a:p>
        </p:txBody>
      </p:sp>
      <p:graphicFrame>
        <p:nvGraphicFramePr>
          <p:cNvPr id="6" name="Диаграмма 5"/>
          <p:cNvGraphicFramePr>
            <a:graphicFrameLocks/>
          </p:cNvGraphicFramePr>
          <p:nvPr/>
        </p:nvGraphicFramePr>
        <p:xfrm>
          <a:off x="304800" y="1219200"/>
          <a:ext cx="8077200" cy="5181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3528</TotalTime>
  <Words>864</Words>
  <Application>Microsoft Office PowerPoint</Application>
  <PresentationFormat>Экран (4:3)</PresentationFormat>
  <Paragraphs>77</Paragraphs>
  <Slides>15</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2</vt:i4>
      </vt:variant>
      <vt:variant>
        <vt:lpstr>Заголовки слайдов</vt:lpstr>
      </vt:variant>
      <vt:variant>
        <vt:i4>15</vt:i4>
      </vt:variant>
    </vt:vector>
  </HeadingPairs>
  <TitlesOfParts>
    <vt:vector size="23" baseType="lpstr">
      <vt:lpstr>Arial</vt:lpstr>
      <vt:lpstr>Calibri</vt:lpstr>
      <vt:lpstr>Cambria Math</vt:lpstr>
      <vt:lpstr>Symbol</vt:lpstr>
      <vt:lpstr>Wingdings</vt:lpstr>
      <vt:lpstr>Оформление по умолчанию</vt:lpstr>
      <vt:lpstr>Equation</vt:lpstr>
      <vt:lpstr>Лист</vt:lpstr>
      <vt:lpstr>Maria Kazakova, PhD, Gaidar Institute for Economic Policy  and Russian Presidential Academy of National Economy and Public Administration</vt:lpstr>
      <vt:lpstr>Background</vt:lpstr>
      <vt:lpstr>Step 1: Calculation of structural component</vt:lpstr>
      <vt:lpstr>Total factor productivity growth in 1991-2014 (% to previous year)</vt:lpstr>
      <vt:lpstr>Potential TFP growth rate in 1991-2014 (% to previous year)</vt:lpstr>
      <vt:lpstr>Actual, structural and “residual” GDP growth rates in 1999-2014 (% to previous year)</vt:lpstr>
      <vt:lpstr>Step 2: Calculation of foreign trade component of GDP growth rate</vt:lpstr>
      <vt:lpstr>Презентация PowerPoint</vt:lpstr>
      <vt:lpstr>Actual GDP growth rate and its 3 components in 1999-2014 (% to previous year) </vt:lpstr>
      <vt:lpstr>Step 3: Calculation of cyclical component of GDP growth rate</vt:lpstr>
      <vt:lpstr>Cyclical GDP growth rate in 1999-2014 (% to previous year) </vt:lpstr>
      <vt:lpstr>Output gap in 1999-2014 (%) </vt:lpstr>
      <vt:lpstr>Discussion of results</vt:lpstr>
      <vt:lpstr>Questions</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Казакова Мария Владимировна</dc:creator>
  <cp:lastModifiedBy>Лопатина Елена Юрьевна</cp:lastModifiedBy>
  <cp:revision>213</cp:revision>
  <cp:lastPrinted>1601-01-01T00:00:00Z</cp:lastPrinted>
  <dcterms:created xsi:type="dcterms:W3CDTF">2010-12-14T09:06:54Z</dcterms:created>
  <dcterms:modified xsi:type="dcterms:W3CDTF">2014-07-31T06:46:01Z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