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8\Dropbox\&#1069;&#1057;&#1057;&#1069;\&#1041;&#1054;&#1051;&#1068;&#1064;&#1054;&#1045;_&#1055;&#1056;&#1040;&#1042;&#1048;&#1058;&#1045;&#1051;&#1068;&#1057;&#1058;&#1042;&#1054;\demo27%20(4)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W8\Dropbox\!Main\!2014\RANEPA\!rus_mon_bir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W8\Dropbox\!Main\!2014\RANEPA\!rus_mon_bir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27000">
              <a:solidFill>
                <a:srgbClr val="92D050"/>
              </a:solidFill>
            </a:ln>
          </c:spPr>
          <c:marker>
            <c:spPr>
              <a:solidFill>
                <a:srgbClr val="92D050"/>
              </a:solidFill>
            </c:spPr>
          </c:marker>
          <c:xVal>
            <c:numRef>
              <c:f>Сум.коэф.рож.!$A$11:$A$23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xVal>
          <c:yVal>
            <c:numRef>
              <c:f>Сум.коэф.рож.!$B$11:$B$23</c:f>
              <c:numCache>
                <c:formatCode>General</c:formatCode>
                <c:ptCount val="13"/>
                <c:pt idx="0">
                  <c:v>1.1950000000000001</c:v>
                </c:pt>
                <c:pt idx="1">
                  <c:v>1.2229999999999928</c:v>
                </c:pt>
                <c:pt idx="2">
                  <c:v>1.286</c:v>
                </c:pt>
                <c:pt idx="3">
                  <c:v>1.319</c:v>
                </c:pt>
                <c:pt idx="4">
                  <c:v>1.3440000000000001</c:v>
                </c:pt>
                <c:pt idx="5">
                  <c:v>1.294</c:v>
                </c:pt>
                <c:pt idx="6">
                  <c:v>1.3049999999999939</c:v>
                </c:pt>
                <c:pt idx="7">
                  <c:v>1.4159999999999868</c:v>
                </c:pt>
                <c:pt idx="8">
                  <c:v>1.502</c:v>
                </c:pt>
                <c:pt idx="9">
                  <c:v>1.542</c:v>
                </c:pt>
                <c:pt idx="10">
                  <c:v>1.566999999999994</c:v>
                </c:pt>
                <c:pt idx="11">
                  <c:v>1.5820000000000001</c:v>
                </c:pt>
                <c:pt idx="12">
                  <c:v>1.6970000000000001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2728208"/>
        <c:axId val="232729776"/>
      </c:scatterChart>
      <c:valAx>
        <c:axId val="232728208"/>
        <c:scaling>
          <c:orientation val="minMax"/>
          <c:max val="2012"/>
          <c:min val="200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232729776"/>
        <c:crosses val="autoZero"/>
        <c:crossBetween val="midCat"/>
      </c:valAx>
      <c:valAx>
        <c:axId val="232729776"/>
        <c:scaling>
          <c:orientation val="minMax"/>
          <c:max val="1.7000000000000015"/>
          <c:min val="1.1499999999999988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23272820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90499846825141"/>
          <c:y val="3.4171992827707928E-2"/>
          <c:w val="0.87496145789347313"/>
          <c:h val="0.77346788330862293"/>
        </c:manualLayout>
      </c:layout>
      <c:scatterChart>
        <c:scatterStyle val="smoothMarker"/>
        <c:varyColors val="0"/>
        <c:ser>
          <c:idx val="0"/>
          <c:order val="0"/>
          <c:spPr>
            <a:ln w="47625">
              <a:solidFill>
                <a:schemeClr val="tx1"/>
              </a:solidFill>
            </a:ln>
          </c:spPr>
          <c:marker>
            <c:spPr>
              <a:solidFill>
                <a:schemeClr val="tx1"/>
              </a:solidFill>
            </c:spPr>
          </c:marker>
          <c:dPt>
            <c:idx val="78"/>
            <c:marker>
              <c:symbol val="circle"/>
              <c:size val="9"/>
              <c:spPr>
                <a:solidFill>
                  <a:srgbClr val="92D050"/>
                </a:solidFill>
                <a:ln>
                  <a:solidFill>
                    <a:schemeClr val="tx1"/>
                  </a:solidFill>
                </a:ln>
              </c:spPr>
            </c:marker>
            <c:bubble3D val="0"/>
          </c:dPt>
          <c:xVal>
            <c:numRef>
              <c:f>Dynamics!$C$542:$C$691</c:f>
              <c:numCache>
                <c:formatCode>mmm\-yy</c:formatCode>
                <c:ptCount val="150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  <c:pt idx="147">
                  <c:v>41365</c:v>
                </c:pt>
                <c:pt idx="148">
                  <c:v>41395</c:v>
                </c:pt>
                <c:pt idx="149">
                  <c:v>41426</c:v>
                </c:pt>
              </c:numCache>
            </c:numRef>
          </c:xVal>
          <c:yVal>
            <c:numRef>
              <c:f>Dynamics!$D$542:$D$691</c:f>
              <c:numCache>
                <c:formatCode>#,##0</c:formatCode>
                <c:ptCount val="150"/>
                <c:pt idx="0">
                  <c:v>106491.16551937621</c:v>
                </c:pt>
                <c:pt idx="1">
                  <c:v>100480.21858237289</c:v>
                </c:pt>
                <c:pt idx="2">
                  <c:v>109769.86384865073</c:v>
                </c:pt>
                <c:pt idx="3">
                  <c:v>103212.46719010167</c:v>
                </c:pt>
                <c:pt idx="4">
                  <c:v>115957.56597486224</c:v>
                </c:pt>
                <c:pt idx="5">
                  <c:v>107584.06496246772</c:v>
                </c:pt>
                <c:pt idx="6">
                  <c:v>117050.46541795375</c:v>
                </c:pt>
                <c:pt idx="7">
                  <c:v>119418.11528359179</c:v>
                </c:pt>
                <c:pt idx="8">
                  <c:v>102666.01746855593</c:v>
                </c:pt>
                <c:pt idx="9">
                  <c:v>116685.866675863</c:v>
                </c:pt>
                <c:pt idx="10">
                  <c:v>105221.51088707648</c:v>
                </c:pt>
                <c:pt idx="11">
                  <c:v>102666.01746855593</c:v>
                </c:pt>
                <c:pt idx="12">
                  <c:v>117840</c:v>
                </c:pt>
                <c:pt idx="13">
                  <c:v>104939</c:v>
                </c:pt>
                <c:pt idx="14">
                  <c:v>114796</c:v>
                </c:pt>
                <c:pt idx="15">
                  <c:v>117305</c:v>
                </c:pt>
                <c:pt idx="16">
                  <c:v>112804</c:v>
                </c:pt>
                <c:pt idx="17">
                  <c:v>111663</c:v>
                </c:pt>
                <c:pt idx="18">
                  <c:v>131930</c:v>
                </c:pt>
                <c:pt idx="19">
                  <c:v>122485</c:v>
                </c:pt>
                <c:pt idx="20">
                  <c:v>113331</c:v>
                </c:pt>
                <c:pt idx="21">
                  <c:v>127923</c:v>
                </c:pt>
                <c:pt idx="22">
                  <c:v>108117</c:v>
                </c:pt>
                <c:pt idx="23">
                  <c:v>113708</c:v>
                </c:pt>
                <c:pt idx="24">
                  <c:v>125743</c:v>
                </c:pt>
                <c:pt idx="25">
                  <c:v>112714</c:v>
                </c:pt>
                <c:pt idx="26">
                  <c:v>122353</c:v>
                </c:pt>
                <c:pt idx="27">
                  <c:v>128935</c:v>
                </c:pt>
                <c:pt idx="28">
                  <c:v>120160</c:v>
                </c:pt>
                <c:pt idx="29">
                  <c:v>121984</c:v>
                </c:pt>
                <c:pt idx="30">
                  <c:v>141217</c:v>
                </c:pt>
                <c:pt idx="31">
                  <c:v>124394</c:v>
                </c:pt>
                <c:pt idx="32">
                  <c:v>124920</c:v>
                </c:pt>
                <c:pt idx="33">
                  <c:v>129079</c:v>
                </c:pt>
                <c:pt idx="34">
                  <c:v>108309</c:v>
                </c:pt>
                <c:pt idx="35">
                  <c:v>123425</c:v>
                </c:pt>
                <c:pt idx="36">
                  <c:v>117682</c:v>
                </c:pt>
                <c:pt idx="37">
                  <c:v>116261</c:v>
                </c:pt>
                <c:pt idx="38">
                  <c:v>138065</c:v>
                </c:pt>
                <c:pt idx="39">
                  <c:v>125736</c:v>
                </c:pt>
                <c:pt idx="40">
                  <c:v>117709</c:v>
                </c:pt>
                <c:pt idx="41">
                  <c:v>132914</c:v>
                </c:pt>
                <c:pt idx="42">
                  <c:v>132904</c:v>
                </c:pt>
                <c:pt idx="43">
                  <c:v>131752</c:v>
                </c:pt>
                <c:pt idx="44">
                  <c:v>126193</c:v>
                </c:pt>
                <c:pt idx="45">
                  <c:v>119261</c:v>
                </c:pt>
                <c:pt idx="46">
                  <c:v>121238</c:v>
                </c:pt>
                <c:pt idx="47">
                  <c:v>128297</c:v>
                </c:pt>
                <c:pt idx="48">
                  <c:v>108496</c:v>
                </c:pt>
                <c:pt idx="49">
                  <c:v>115221</c:v>
                </c:pt>
                <c:pt idx="50">
                  <c:v>136288</c:v>
                </c:pt>
                <c:pt idx="51">
                  <c:v>117461</c:v>
                </c:pt>
                <c:pt idx="52">
                  <c:v>119757</c:v>
                </c:pt>
                <c:pt idx="53">
                  <c:v>124694</c:v>
                </c:pt>
                <c:pt idx="54">
                  <c:v>122729</c:v>
                </c:pt>
                <c:pt idx="55">
                  <c:v>135538</c:v>
                </c:pt>
                <c:pt idx="56">
                  <c:v>122714</c:v>
                </c:pt>
                <c:pt idx="57">
                  <c:v>117615</c:v>
                </c:pt>
                <c:pt idx="58">
                  <c:v>120935</c:v>
                </c:pt>
                <c:pt idx="59">
                  <c:v>118684</c:v>
                </c:pt>
                <c:pt idx="60">
                  <c:v>109422</c:v>
                </c:pt>
                <c:pt idx="61">
                  <c:v>114069</c:v>
                </c:pt>
                <c:pt idx="62">
                  <c:v>129178</c:v>
                </c:pt>
                <c:pt idx="63">
                  <c:v>113392</c:v>
                </c:pt>
                <c:pt idx="64">
                  <c:v>125100</c:v>
                </c:pt>
                <c:pt idx="65">
                  <c:v>124238</c:v>
                </c:pt>
                <c:pt idx="66">
                  <c:v>125927</c:v>
                </c:pt>
                <c:pt idx="67">
                  <c:v>140228</c:v>
                </c:pt>
                <c:pt idx="68">
                  <c:v>123950</c:v>
                </c:pt>
                <c:pt idx="69">
                  <c:v>130757</c:v>
                </c:pt>
                <c:pt idx="70">
                  <c:v>122258</c:v>
                </c:pt>
                <c:pt idx="71">
                  <c:v>117702</c:v>
                </c:pt>
                <c:pt idx="72">
                  <c:v>125368</c:v>
                </c:pt>
                <c:pt idx="73">
                  <c:v>117186</c:v>
                </c:pt>
                <c:pt idx="74">
                  <c:v>129618</c:v>
                </c:pt>
                <c:pt idx="75">
                  <c:v>116527</c:v>
                </c:pt>
                <c:pt idx="76">
                  <c:v>136795</c:v>
                </c:pt>
                <c:pt idx="77">
                  <c:v>127509</c:v>
                </c:pt>
                <c:pt idx="78">
                  <c:v>142686</c:v>
                </c:pt>
                <c:pt idx="79">
                  <c:v>149912</c:v>
                </c:pt>
                <c:pt idx="80">
                  <c:v>132454</c:v>
                </c:pt>
                <c:pt idx="81">
                  <c:v>154324</c:v>
                </c:pt>
                <c:pt idx="82">
                  <c:v>135487</c:v>
                </c:pt>
                <c:pt idx="83">
                  <c:v>134521</c:v>
                </c:pt>
                <c:pt idx="84">
                  <c:v>141262</c:v>
                </c:pt>
                <c:pt idx="85">
                  <c:v>132405</c:v>
                </c:pt>
                <c:pt idx="86">
                  <c:v>133235</c:v>
                </c:pt>
                <c:pt idx="87">
                  <c:v>140213</c:v>
                </c:pt>
                <c:pt idx="88">
                  <c:v>132539</c:v>
                </c:pt>
                <c:pt idx="89">
                  <c:v>131845</c:v>
                </c:pt>
                <c:pt idx="90">
                  <c:v>163520</c:v>
                </c:pt>
                <c:pt idx="91">
                  <c:v>148284</c:v>
                </c:pt>
                <c:pt idx="92">
                  <c:v>151064</c:v>
                </c:pt>
                <c:pt idx="93">
                  <c:v>160158</c:v>
                </c:pt>
                <c:pt idx="94">
                  <c:v>132407</c:v>
                </c:pt>
                <c:pt idx="95">
                  <c:v>150549</c:v>
                </c:pt>
                <c:pt idx="96">
                  <c:v>137503</c:v>
                </c:pt>
                <c:pt idx="97">
                  <c:v>133343</c:v>
                </c:pt>
                <c:pt idx="98">
                  <c:v>151027</c:v>
                </c:pt>
                <c:pt idx="99">
                  <c:v>142828</c:v>
                </c:pt>
                <c:pt idx="100">
                  <c:v>135218</c:v>
                </c:pt>
                <c:pt idx="101">
                  <c:v>149348</c:v>
                </c:pt>
                <c:pt idx="102">
                  <c:v>163309</c:v>
                </c:pt>
                <c:pt idx="103">
                  <c:v>151739</c:v>
                </c:pt>
                <c:pt idx="104">
                  <c:v>156717</c:v>
                </c:pt>
                <c:pt idx="105">
                  <c:v>154049</c:v>
                </c:pt>
                <c:pt idx="106">
                  <c:v>135173</c:v>
                </c:pt>
                <c:pt idx="107">
                  <c:v>153910</c:v>
                </c:pt>
                <c:pt idx="108">
                  <c:v>132371</c:v>
                </c:pt>
                <c:pt idx="109">
                  <c:v>135015</c:v>
                </c:pt>
                <c:pt idx="110">
                  <c:v>160950</c:v>
                </c:pt>
                <c:pt idx="111">
                  <c:v>143644</c:v>
                </c:pt>
                <c:pt idx="112">
                  <c:v>139043</c:v>
                </c:pt>
                <c:pt idx="113">
                  <c:v>157813</c:v>
                </c:pt>
                <c:pt idx="114">
                  <c:v>158207</c:v>
                </c:pt>
                <c:pt idx="115">
                  <c:v>159610</c:v>
                </c:pt>
                <c:pt idx="116">
                  <c:v>150999</c:v>
                </c:pt>
                <c:pt idx="117">
                  <c:v>149774</c:v>
                </c:pt>
                <c:pt idx="118">
                  <c:v>148731</c:v>
                </c:pt>
                <c:pt idx="119">
                  <c:v>153466</c:v>
                </c:pt>
                <c:pt idx="120">
                  <c:v>132954</c:v>
                </c:pt>
                <c:pt idx="121">
                  <c:v>133593</c:v>
                </c:pt>
                <c:pt idx="122">
                  <c:v>157425</c:v>
                </c:pt>
                <c:pt idx="123">
                  <c:v>133954</c:v>
                </c:pt>
                <c:pt idx="124">
                  <c:v>136564</c:v>
                </c:pt>
                <c:pt idx="125">
                  <c:v>148089</c:v>
                </c:pt>
                <c:pt idx="126">
                  <c:v>155221</c:v>
                </c:pt>
                <c:pt idx="127">
                  <c:v>173166</c:v>
                </c:pt>
                <c:pt idx="128">
                  <c:v>158052</c:v>
                </c:pt>
                <c:pt idx="129">
                  <c:v>153789</c:v>
                </c:pt>
                <c:pt idx="130">
                  <c:v>156028</c:v>
                </c:pt>
                <c:pt idx="131">
                  <c:v>154993</c:v>
                </c:pt>
                <c:pt idx="132">
                  <c:v>143790</c:v>
                </c:pt>
                <c:pt idx="133">
                  <c:v>150544</c:v>
                </c:pt>
                <c:pt idx="134">
                  <c:v>157323</c:v>
                </c:pt>
                <c:pt idx="135">
                  <c:v>140563</c:v>
                </c:pt>
                <c:pt idx="136">
                  <c:v>160160</c:v>
                </c:pt>
                <c:pt idx="137">
                  <c:v>153359</c:v>
                </c:pt>
                <c:pt idx="138">
                  <c:v>170949</c:v>
                </c:pt>
                <c:pt idx="139">
                  <c:v>176707</c:v>
                </c:pt>
                <c:pt idx="140">
                  <c:v>155869</c:v>
                </c:pt>
                <c:pt idx="141">
                  <c:v>177661</c:v>
                </c:pt>
                <c:pt idx="142">
                  <c:v>157272</c:v>
                </c:pt>
                <c:pt idx="143">
                  <c:v>152066</c:v>
                </c:pt>
                <c:pt idx="144">
                  <c:v>158930</c:v>
                </c:pt>
                <c:pt idx="145">
                  <c:v>142973</c:v>
                </c:pt>
                <c:pt idx="146">
                  <c:v>146062</c:v>
                </c:pt>
                <c:pt idx="147">
                  <c:v>152913</c:v>
                </c:pt>
                <c:pt idx="148">
                  <c:v>152496</c:v>
                </c:pt>
                <c:pt idx="149">
                  <c:v>149800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1574472"/>
        <c:axId val="311572512"/>
      </c:scatterChart>
      <c:valAx>
        <c:axId val="311574472"/>
        <c:scaling>
          <c:orientation val="minMax"/>
          <c:max val="41500"/>
          <c:min val="36900"/>
        </c:scaling>
        <c:delete val="0"/>
        <c:axPos val="b"/>
        <c:majorGridlines/>
        <c:numFmt formatCode="mmm\-yy" sourceLinked="1"/>
        <c:majorTickMark val="out"/>
        <c:minorTickMark val="none"/>
        <c:tickLblPos val="nextTo"/>
        <c:txPr>
          <a:bodyPr rot="5400000" vert="horz"/>
          <a:lstStyle/>
          <a:p>
            <a:pPr>
              <a:defRPr sz="2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311572512"/>
        <c:crosses val="autoZero"/>
        <c:crossBetween val="midCat"/>
        <c:majorUnit val="365"/>
      </c:valAx>
      <c:valAx>
        <c:axId val="311572512"/>
        <c:scaling>
          <c:orientation val="minMax"/>
          <c:max val="170000"/>
          <c:min val="1000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311574472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90499846825141"/>
          <c:y val="2.0141646663256733E-2"/>
          <c:w val="0.87496145789347313"/>
          <c:h val="0.7813427191655119"/>
        </c:manualLayout>
      </c:layout>
      <c:scatterChart>
        <c:scatterStyle val="smoothMarker"/>
        <c:varyColors val="0"/>
        <c:ser>
          <c:idx val="0"/>
          <c:order val="0"/>
          <c:spPr>
            <a:ln>
              <a:solidFill>
                <a:schemeClr val="tx1"/>
              </a:solidFill>
            </a:ln>
          </c:spPr>
          <c:marker>
            <c:spPr>
              <a:solidFill>
                <a:schemeClr val="tx1"/>
              </a:solidFill>
            </c:spPr>
          </c:marker>
          <c:dPt>
            <c:idx val="78"/>
            <c:marker>
              <c:symbol val="circle"/>
              <c:size val="9"/>
              <c:spPr>
                <a:solidFill>
                  <a:srgbClr val="92D050"/>
                </a:solidFill>
                <a:ln>
                  <a:solidFill>
                    <a:schemeClr val="tx1"/>
                  </a:solidFill>
                </a:ln>
              </c:spPr>
            </c:marker>
            <c:bubble3D val="0"/>
          </c:dPt>
          <c:xVal>
            <c:numRef>
              <c:f>Dynamics!$C$542:$C$691</c:f>
              <c:numCache>
                <c:formatCode>mmm\-yy</c:formatCode>
                <c:ptCount val="150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  <c:pt idx="147">
                  <c:v>41365</c:v>
                </c:pt>
                <c:pt idx="148">
                  <c:v>41395</c:v>
                </c:pt>
                <c:pt idx="149">
                  <c:v>41426</c:v>
                </c:pt>
              </c:numCache>
            </c:numRef>
          </c:xVal>
          <c:yVal>
            <c:numRef>
              <c:f>Dynamics!$D$542:$D$691</c:f>
              <c:numCache>
                <c:formatCode>#,##0</c:formatCode>
                <c:ptCount val="150"/>
                <c:pt idx="0">
                  <c:v>106491.16551937621</c:v>
                </c:pt>
                <c:pt idx="1">
                  <c:v>100480.21858237289</c:v>
                </c:pt>
                <c:pt idx="2">
                  <c:v>109769.86384865073</c:v>
                </c:pt>
                <c:pt idx="3">
                  <c:v>103212.46719010167</c:v>
                </c:pt>
                <c:pt idx="4">
                  <c:v>115957.56597486224</c:v>
                </c:pt>
                <c:pt idx="5">
                  <c:v>107584.06496246772</c:v>
                </c:pt>
                <c:pt idx="6">
                  <c:v>117050.46541795375</c:v>
                </c:pt>
                <c:pt idx="7">
                  <c:v>119418.11528359179</c:v>
                </c:pt>
                <c:pt idx="8">
                  <c:v>102666.01746855593</c:v>
                </c:pt>
                <c:pt idx="9">
                  <c:v>116685.866675863</c:v>
                </c:pt>
                <c:pt idx="10">
                  <c:v>105221.51088707648</c:v>
                </c:pt>
                <c:pt idx="11">
                  <c:v>102666.01746855593</c:v>
                </c:pt>
                <c:pt idx="12">
                  <c:v>117840</c:v>
                </c:pt>
                <c:pt idx="13">
                  <c:v>104939</c:v>
                </c:pt>
                <c:pt idx="14">
                  <c:v>114796</c:v>
                </c:pt>
                <c:pt idx="15">
                  <c:v>117305</c:v>
                </c:pt>
                <c:pt idx="16">
                  <c:v>112804</c:v>
                </c:pt>
                <c:pt idx="17">
                  <c:v>111663</c:v>
                </c:pt>
                <c:pt idx="18">
                  <c:v>131930</c:v>
                </c:pt>
                <c:pt idx="19">
                  <c:v>122485</c:v>
                </c:pt>
                <c:pt idx="20">
                  <c:v>113331</c:v>
                </c:pt>
                <c:pt idx="21">
                  <c:v>127923</c:v>
                </c:pt>
                <c:pt idx="22">
                  <c:v>108117</c:v>
                </c:pt>
                <c:pt idx="23">
                  <c:v>113708</c:v>
                </c:pt>
                <c:pt idx="24">
                  <c:v>125743</c:v>
                </c:pt>
                <c:pt idx="25">
                  <c:v>112714</c:v>
                </c:pt>
                <c:pt idx="26">
                  <c:v>122353</c:v>
                </c:pt>
                <c:pt idx="27">
                  <c:v>128935</c:v>
                </c:pt>
                <c:pt idx="28">
                  <c:v>120160</c:v>
                </c:pt>
                <c:pt idx="29">
                  <c:v>121984</c:v>
                </c:pt>
                <c:pt idx="30">
                  <c:v>141217</c:v>
                </c:pt>
                <c:pt idx="31">
                  <c:v>124394</c:v>
                </c:pt>
                <c:pt idx="32">
                  <c:v>124920</c:v>
                </c:pt>
                <c:pt idx="33">
                  <c:v>129079</c:v>
                </c:pt>
                <c:pt idx="34">
                  <c:v>108309</c:v>
                </c:pt>
                <c:pt idx="35">
                  <c:v>123425</c:v>
                </c:pt>
                <c:pt idx="36">
                  <c:v>117682</c:v>
                </c:pt>
                <c:pt idx="37">
                  <c:v>116261</c:v>
                </c:pt>
                <c:pt idx="38">
                  <c:v>138065</c:v>
                </c:pt>
                <c:pt idx="39">
                  <c:v>125736</c:v>
                </c:pt>
                <c:pt idx="40">
                  <c:v>117709</c:v>
                </c:pt>
                <c:pt idx="41">
                  <c:v>132914</c:v>
                </c:pt>
                <c:pt idx="42">
                  <c:v>132904</c:v>
                </c:pt>
                <c:pt idx="43">
                  <c:v>131752</c:v>
                </c:pt>
                <c:pt idx="44">
                  <c:v>126193</c:v>
                </c:pt>
                <c:pt idx="45">
                  <c:v>119261</c:v>
                </c:pt>
                <c:pt idx="46">
                  <c:v>121238</c:v>
                </c:pt>
                <c:pt idx="47">
                  <c:v>128297</c:v>
                </c:pt>
                <c:pt idx="48">
                  <c:v>108496</c:v>
                </c:pt>
                <c:pt idx="49">
                  <c:v>115221</c:v>
                </c:pt>
                <c:pt idx="50">
                  <c:v>136288</c:v>
                </c:pt>
                <c:pt idx="51">
                  <c:v>117461</c:v>
                </c:pt>
                <c:pt idx="52">
                  <c:v>119757</c:v>
                </c:pt>
                <c:pt idx="53">
                  <c:v>124694</c:v>
                </c:pt>
                <c:pt idx="54">
                  <c:v>122729</c:v>
                </c:pt>
                <c:pt idx="55">
                  <c:v>135538</c:v>
                </c:pt>
                <c:pt idx="56">
                  <c:v>122714</c:v>
                </c:pt>
                <c:pt idx="57">
                  <c:v>117615</c:v>
                </c:pt>
                <c:pt idx="58">
                  <c:v>120935</c:v>
                </c:pt>
                <c:pt idx="59">
                  <c:v>118684</c:v>
                </c:pt>
                <c:pt idx="60">
                  <c:v>109422</c:v>
                </c:pt>
                <c:pt idx="61">
                  <c:v>114069</c:v>
                </c:pt>
                <c:pt idx="62">
                  <c:v>129178</c:v>
                </c:pt>
                <c:pt idx="63">
                  <c:v>113392</c:v>
                </c:pt>
                <c:pt idx="64">
                  <c:v>125100</c:v>
                </c:pt>
                <c:pt idx="65">
                  <c:v>124238</c:v>
                </c:pt>
                <c:pt idx="66">
                  <c:v>125927</c:v>
                </c:pt>
                <c:pt idx="67">
                  <c:v>140228</c:v>
                </c:pt>
                <c:pt idx="68">
                  <c:v>123950</c:v>
                </c:pt>
                <c:pt idx="69">
                  <c:v>130757</c:v>
                </c:pt>
                <c:pt idx="70">
                  <c:v>122258</c:v>
                </c:pt>
                <c:pt idx="71">
                  <c:v>117702</c:v>
                </c:pt>
                <c:pt idx="72">
                  <c:v>125368</c:v>
                </c:pt>
                <c:pt idx="73">
                  <c:v>117186</c:v>
                </c:pt>
                <c:pt idx="74">
                  <c:v>129618</c:v>
                </c:pt>
                <c:pt idx="75">
                  <c:v>116527</c:v>
                </c:pt>
                <c:pt idx="76">
                  <c:v>136795</c:v>
                </c:pt>
                <c:pt idx="77">
                  <c:v>127509</c:v>
                </c:pt>
                <c:pt idx="78">
                  <c:v>142686</c:v>
                </c:pt>
                <c:pt idx="79">
                  <c:v>149912</c:v>
                </c:pt>
                <c:pt idx="80">
                  <c:v>132454</c:v>
                </c:pt>
                <c:pt idx="81">
                  <c:v>154324</c:v>
                </c:pt>
                <c:pt idx="82">
                  <c:v>135487</c:v>
                </c:pt>
                <c:pt idx="83">
                  <c:v>134521</c:v>
                </c:pt>
                <c:pt idx="84">
                  <c:v>141262</c:v>
                </c:pt>
                <c:pt idx="85">
                  <c:v>132405</c:v>
                </c:pt>
                <c:pt idx="86">
                  <c:v>133235</c:v>
                </c:pt>
                <c:pt idx="87">
                  <c:v>140213</c:v>
                </c:pt>
                <c:pt idx="88">
                  <c:v>132539</c:v>
                </c:pt>
                <c:pt idx="89">
                  <c:v>131845</c:v>
                </c:pt>
                <c:pt idx="90">
                  <c:v>163520</c:v>
                </c:pt>
                <c:pt idx="91">
                  <c:v>148284</c:v>
                </c:pt>
                <c:pt idx="92">
                  <c:v>151064</c:v>
                </c:pt>
                <c:pt idx="93">
                  <c:v>160158</c:v>
                </c:pt>
                <c:pt idx="94">
                  <c:v>132407</c:v>
                </c:pt>
                <c:pt idx="95">
                  <c:v>150549</c:v>
                </c:pt>
                <c:pt idx="96">
                  <c:v>137503</c:v>
                </c:pt>
                <c:pt idx="97">
                  <c:v>133343</c:v>
                </c:pt>
                <c:pt idx="98">
                  <c:v>151027</c:v>
                </c:pt>
                <c:pt idx="99">
                  <c:v>142828</c:v>
                </c:pt>
                <c:pt idx="100">
                  <c:v>135218</c:v>
                </c:pt>
                <c:pt idx="101">
                  <c:v>149348</c:v>
                </c:pt>
                <c:pt idx="102">
                  <c:v>163309</c:v>
                </c:pt>
                <c:pt idx="103">
                  <c:v>151739</c:v>
                </c:pt>
                <c:pt idx="104">
                  <c:v>156717</c:v>
                </c:pt>
                <c:pt idx="105">
                  <c:v>154049</c:v>
                </c:pt>
                <c:pt idx="106">
                  <c:v>135173</c:v>
                </c:pt>
                <c:pt idx="107">
                  <c:v>153910</c:v>
                </c:pt>
                <c:pt idx="108">
                  <c:v>132371</c:v>
                </c:pt>
                <c:pt idx="109">
                  <c:v>135015</c:v>
                </c:pt>
                <c:pt idx="110">
                  <c:v>160950</c:v>
                </c:pt>
                <c:pt idx="111">
                  <c:v>143644</c:v>
                </c:pt>
                <c:pt idx="112">
                  <c:v>139043</c:v>
                </c:pt>
                <c:pt idx="113">
                  <c:v>157813</c:v>
                </c:pt>
                <c:pt idx="114">
                  <c:v>158207</c:v>
                </c:pt>
                <c:pt idx="115">
                  <c:v>159610</c:v>
                </c:pt>
                <c:pt idx="116">
                  <c:v>150999</c:v>
                </c:pt>
                <c:pt idx="117">
                  <c:v>149774</c:v>
                </c:pt>
                <c:pt idx="118">
                  <c:v>148731</c:v>
                </c:pt>
                <c:pt idx="119">
                  <c:v>153466</c:v>
                </c:pt>
                <c:pt idx="120">
                  <c:v>132954</c:v>
                </c:pt>
                <c:pt idx="121">
                  <c:v>133593</c:v>
                </c:pt>
                <c:pt idx="122">
                  <c:v>157425</c:v>
                </c:pt>
                <c:pt idx="123">
                  <c:v>133954</c:v>
                </c:pt>
                <c:pt idx="124">
                  <c:v>136564</c:v>
                </c:pt>
                <c:pt idx="125">
                  <c:v>148089</c:v>
                </c:pt>
                <c:pt idx="126">
                  <c:v>155221</c:v>
                </c:pt>
                <c:pt idx="127">
                  <c:v>173166</c:v>
                </c:pt>
                <c:pt idx="128">
                  <c:v>158052</c:v>
                </c:pt>
                <c:pt idx="129">
                  <c:v>153789</c:v>
                </c:pt>
                <c:pt idx="130">
                  <c:v>156028</c:v>
                </c:pt>
                <c:pt idx="131">
                  <c:v>154993</c:v>
                </c:pt>
                <c:pt idx="132">
                  <c:v>143790</c:v>
                </c:pt>
                <c:pt idx="133">
                  <c:v>150544</c:v>
                </c:pt>
                <c:pt idx="134">
                  <c:v>157323</c:v>
                </c:pt>
                <c:pt idx="135">
                  <c:v>140563</c:v>
                </c:pt>
                <c:pt idx="136">
                  <c:v>160160</c:v>
                </c:pt>
                <c:pt idx="137">
                  <c:v>153359</c:v>
                </c:pt>
                <c:pt idx="138">
                  <c:v>170949</c:v>
                </c:pt>
                <c:pt idx="139">
                  <c:v>176707</c:v>
                </c:pt>
                <c:pt idx="140">
                  <c:v>155869</c:v>
                </c:pt>
                <c:pt idx="141">
                  <c:v>177661</c:v>
                </c:pt>
                <c:pt idx="142">
                  <c:v>157272</c:v>
                </c:pt>
                <c:pt idx="143">
                  <c:v>152066</c:v>
                </c:pt>
                <c:pt idx="144">
                  <c:v>158930</c:v>
                </c:pt>
                <c:pt idx="145">
                  <c:v>142973</c:v>
                </c:pt>
                <c:pt idx="146">
                  <c:v>146062</c:v>
                </c:pt>
                <c:pt idx="147">
                  <c:v>152913</c:v>
                </c:pt>
                <c:pt idx="148">
                  <c:v>152496</c:v>
                </c:pt>
                <c:pt idx="149">
                  <c:v>149800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2618528"/>
        <c:axId val="312623232"/>
      </c:scatterChart>
      <c:valAx>
        <c:axId val="312618528"/>
        <c:scaling>
          <c:orientation val="minMax"/>
          <c:max val="41500"/>
          <c:min val="36900"/>
        </c:scaling>
        <c:delete val="0"/>
        <c:axPos val="b"/>
        <c:majorGridlines/>
        <c:numFmt formatCode="[$-409]mmm\-yy;@" sourceLinked="0"/>
        <c:majorTickMark val="out"/>
        <c:minorTickMark val="none"/>
        <c:tickLblPos val="nextTo"/>
        <c:txPr>
          <a:bodyPr rot="5400000" vert="horz"/>
          <a:lstStyle/>
          <a:p>
            <a:pPr>
              <a:defRPr/>
            </a:pPr>
            <a:endParaRPr lang="ru-RU"/>
          </a:p>
        </c:txPr>
        <c:crossAx val="312623232"/>
        <c:crosses val="autoZero"/>
        <c:crossBetween val="midCat"/>
        <c:majorUnit val="365"/>
      </c:valAx>
      <c:valAx>
        <c:axId val="312623232"/>
        <c:scaling>
          <c:orientation val="minMax"/>
          <c:max val="170000"/>
          <c:min val="1000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312618528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24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0.19882</cdr:x>
      <cdr:y>0.13326</cdr:y>
    </cdr:from>
    <cdr:to>
      <cdr:x>0.50882</cdr:x>
      <cdr:y>0.33685</cdr:y>
    </cdr:to>
    <cdr:sp macro="" textlink="">
      <cdr:nvSpPr>
        <cdr:cNvPr id="2" name="Выноска 3 1"/>
        <cdr:cNvSpPr/>
      </cdr:nvSpPr>
      <cdr:spPr>
        <a:xfrm xmlns:a="http://schemas.openxmlformats.org/drawingml/2006/main">
          <a:off x="1181100" y="457200"/>
          <a:ext cx="1841500" cy="698500"/>
        </a:xfrm>
        <a:prstGeom xmlns:a="http://schemas.openxmlformats.org/drawingml/2006/main" prst="borderCallout3">
          <a:avLst>
            <a:gd name="adj1" fmla="val 101301"/>
            <a:gd name="adj2" fmla="val 50782"/>
            <a:gd name="adj3" fmla="val 100471"/>
            <a:gd name="adj4" fmla="val 50450"/>
            <a:gd name="adj5" fmla="val 132258"/>
            <a:gd name="adj6" fmla="val 52252"/>
            <a:gd name="adj7" fmla="val 137379"/>
            <a:gd name="adj8" fmla="val 113179"/>
          </a:avLst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square">
          <a:noAutofit/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0.19989</cdr:x>
      <cdr:y>0.13696</cdr:y>
    </cdr:from>
    <cdr:to>
      <cdr:x>0.50347</cdr:x>
      <cdr:y>0.32019</cdr:y>
    </cdr:to>
    <cdr:sp macro="" textlink="">
      <cdr:nvSpPr>
        <cdr:cNvPr id="3" name="Поле 2"/>
        <cdr:cNvSpPr txBox="1"/>
      </cdr:nvSpPr>
      <cdr:spPr>
        <a:xfrm xmlns:a="http://schemas.openxmlformats.org/drawingml/2006/main">
          <a:off x="1187450" y="469900"/>
          <a:ext cx="1803400" cy="628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/>
            <a:t>June 2007; the effect of MC first gets visible</a:t>
          </a:r>
          <a:endParaRPr lang="ru-RU" sz="2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0.19882</cdr:x>
      <cdr:y>0.13326</cdr:y>
    </cdr:from>
    <cdr:to>
      <cdr:x>0.50882</cdr:x>
      <cdr:y>0.33685</cdr:y>
    </cdr:to>
    <cdr:sp macro="" textlink="">
      <cdr:nvSpPr>
        <cdr:cNvPr id="2" name="Выноска 3 1"/>
        <cdr:cNvSpPr/>
      </cdr:nvSpPr>
      <cdr:spPr>
        <a:xfrm xmlns:a="http://schemas.openxmlformats.org/drawingml/2006/main">
          <a:off x="1181100" y="457200"/>
          <a:ext cx="1841500" cy="698500"/>
        </a:xfrm>
        <a:prstGeom xmlns:a="http://schemas.openxmlformats.org/drawingml/2006/main" prst="borderCallout3">
          <a:avLst>
            <a:gd name="adj1" fmla="val 101301"/>
            <a:gd name="adj2" fmla="val 50782"/>
            <a:gd name="adj3" fmla="val 100471"/>
            <a:gd name="adj4" fmla="val 50450"/>
            <a:gd name="adj5" fmla="val 132258"/>
            <a:gd name="adj6" fmla="val 52252"/>
            <a:gd name="adj7" fmla="val 137379"/>
            <a:gd name="adj8" fmla="val 113179"/>
          </a:avLst>
        </a:prstGeom>
        <a:solidFill xmlns:a="http://schemas.openxmlformats.org/drawingml/2006/main">
          <a:schemeClr val="bg1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square">
          <a:noAutofit/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0.19989</cdr:x>
      <cdr:y>0.13696</cdr:y>
    </cdr:from>
    <cdr:to>
      <cdr:x>0.50347</cdr:x>
      <cdr:y>0.32019</cdr:y>
    </cdr:to>
    <cdr:sp macro="" textlink="">
      <cdr:nvSpPr>
        <cdr:cNvPr id="3" name="Поле 2"/>
        <cdr:cNvSpPr txBox="1"/>
      </cdr:nvSpPr>
      <cdr:spPr>
        <a:xfrm xmlns:a="http://schemas.openxmlformats.org/drawingml/2006/main">
          <a:off x="1187450" y="469900"/>
          <a:ext cx="1803400" cy="628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dirty="0"/>
            <a:t>June 2007; the effect</a:t>
          </a:r>
          <a:r>
            <a:rPr lang="en-US" sz="2000" baseline="0" dirty="0"/>
            <a:t> of maternity capital introduction first gets visible</a:t>
          </a:r>
          <a:endParaRPr lang="ru-RU" sz="2000" dirty="0"/>
        </a:p>
      </cdr:txBody>
    </cdr:sp>
  </cdr:relSizeAnchor>
  <cdr:relSizeAnchor xmlns:cdr="http://schemas.openxmlformats.org/drawingml/2006/chartDrawing">
    <cdr:from>
      <cdr:x>0.18279</cdr:x>
      <cdr:y>0.43309</cdr:y>
    </cdr:from>
    <cdr:to>
      <cdr:x>0.54196</cdr:x>
      <cdr:y>0.78567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1085850" y="1485900"/>
          <a:ext cx="2133600" cy="12096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0.56761</cdr:x>
      <cdr:y>0.18601</cdr:y>
    </cdr:from>
    <cdr:to>
      <cdr:x>0.97007</cdr:x>
      <cdr:y>0.53026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3371849" y="638175"/>
          <a:ext cx="2390775" cy="11811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>
          <a:solidFill>
            <a:srgbClr val="92D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0.58685</cdr:x>
      <cdr:y>0.70516</cdr:y>
    </cdr:from>
    <cdr:to>
      <cdr:x>0.90433</cdr:x>
      <cdr:y>0.83565</cdr:y>
    </cdr:to>
    <cdr:sp macro="" textlink="">
      <cdr:nvSpPr>
        <cdr:cNvPr id="6" name="Выноска 1 5"/>
        <cdr:cNvSpPr/>
      </cdr:nvSpPr>
      <cdr:spPr>
        <a:xfrm xmlns:a="http://schemas.openxmlformats.org/drawingml/2006/main">
          <a:off x="3486150" y="2419350"/>
          <a:ext cx="1885950" cy="447675"/>
        </a:xfrm>
        <a:prstGeom xmlns:a="http://schemas.openxmlformats.org/drawingml/2006/main" prst="borderCallout1">
          <a:avLst>
            <a:gd name="adj1" fmla="val 51255"/>
            <a:gd name="adj2" fmla="val -168"/>
            <a:gd name="adj3" fmla="val 24606"/>
            <a:gd name="adj4" fmla="val -13361"/>
          </a:avLst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square">
          <a:noAutofit/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0.62854</cdr:x>
      <cdr:y>0.75236</cdr:y>
    </cdr:from>
    <cdr:to>
      <cdr:x>0.82897</cdr:x>
      <cdr:y>0.82454</cdr:y>
    </cdr:to>
    <cdr:sp macro="" textlink="">
      <cdr:nvSpPr>
        <cdr:cNvPr id="7" name="Поле 6"/>
        <cdr:cNvSpPr txBox="1"/>
      </cdr:nvSpPr>
      <cdr:spPr>
        <a:xfrm xmlns:a="http://schemas.openxmlformats.org/drawingml/2006/main">
          <a:off x="3733800" y="2581275"/>
          <a:ext cx="1190625" cy="247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0.58204</cdr:x>
      <cdr:y>0.69684</cdr:y>
    </cdr:from>
    <cdr:to>
      <cdr:x>0.95564</cdr:x>
      <cdr:y>0.84953</cdr:y>
    </cdr:to>
    <cdr:sp macro="" textlink="">
      <cdr:nvSpPr>
        <cdr:cNvPr id="8" name="Поле 7"/>
        <cdr:cNvSpPr txBox="1"/>
      </cdr:nvSpPr>
      <cdr:spPr>
        <a:xfrm xmlns:a="http://schemas.openxmlformats.org/drawingml/2006/main">
          <a:off x="6338709" y="3706987"/>
          <a:ext cx="4068692" cy="8122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/>
            <a:t>The limits of monthly</a:t>
          </a:r>
          <a:r>
            <a:rPr lang="en-US" sz="1600" baseline="0" dirty="0"/>
            <a:t> fluctuations of fertility PRIOR TO the maternity capital introduction</a:t>
          </a:r>
          <a:endParaRPr lang="ru-RU" sz="1600" dirty="0"/>
        </a:p>
      </cdr:txBody>
    </cdr:sp>
  </cdr:relSizeAnchor>
  <cdr:relSizeAnchor xmlns:cdr="http://schemas.openxmlformats.org/drawingml/2006/chartDrawing">
    <cdr:from>
      <cdr:x>0.59059</cdr:x>
      <cdr:y>0.58579</cdr:y>
    </cdr:from>
    <cdr:to>
      <cdr:x>0.97328</cdr:x>
      <cdr:y>0.71072</cdr:y>
    </cdr:to>
    <cdr:sp macro="" textlink="">
      <cdr:nvSpPr>
        <cdr:cNvPr id="9" name="Поле 1"/>
        <cdr:cNvSpPr txBox="1"/>
      </cdr:nvSpPr>
      <cdr:spPr>
        <a:xfrm xmlns:a="http://schemas.openxmlformats.org/drawingml/2006/main">
          <a:off x="3508375" y="2009775"/>
          <a:ext cx="2273300" cy="428625"/>
        </a:xfrm>
        <a:prstGeom xmlns:a="http://schemas.openxmlformats.org/drawingml/2006/main" prst="rect">
          <a:avLst/>
        </a:prstGeom>
      </cdr:spPr>
    </cdr:sp>
  </cdr:relSizeAnchor>
  <cdr:relSizeAnchor xmlns:cdr="http://schemas.openxmlformats.org/drawingml/2006/chartDrawing">
    <cdr:from>
      <cdr:x>0.61122</cdr:x>
      <cdr:y>0.57468</cdr:y>
    </cdr:from>
    <cdr:to>
      <cdr:x>0.61892</cdr:x>
      <cdr:y>0.58801</cdr:y>
    </cdr:to>
    <cdr:sp macro="" textlink="">
      <cdr:nvSpPr>
        <cdr:cNvPr id="10" name="Поле 9"/>
        <cdr:cNvSpPr txBox="1"/>
      </cdr:nvSpPr>
      <cdr:spPr>
        <a:xfrm xmlns:a="http://schemas.openxmlformats.org/drawingml/2006/main">
          <a:off x="3630931" y="1971675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0.55959</cdr:x>
      <cdr:y>0.56913</cdr:y>
    </cdr:from>
    <cdr:to>
      <cdr:x>0.99091</cdr:x>
      <cdr:y>0.69406</cdr:y>
    </cdr:to>
    <cdr:sp macro="" textlink="">
      <cdr:nvSpPr>
        <cdr:cNvPr id="11" name="Поле 10"/>
        <cdr:cNvSpPr txBox="1"/>
      </cdr:nvSpPr>
      <cdr:spPr>
        <a:xfrm xmlns:a="http://schemas.openxmlformats.org/drawingml/2006/main">
          <a:off x="3324225" y="1952625"/>
          <a:ext cx="2562225" cy="42862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dirty="0"/>
            <a:t>The limits of monthly</a:t>
          </a:r>
          <a:r>
            <a:rPr lang="en-US" sz="1600" baseline="0" dirty="0"/>
            <a:t> fluctuations of fertility </a:t>
          </a:r>
          <a:endParaRPr lang="en-US" sz="1600" baseline="0" dirty="0" smtClean="0"/>
        </a:p>
        <a:p xmlns:a="http://schemas.openxmlformats.org/drawingml/2006/main"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baseline="0" dirty="0" smtClean="0"/>
            <a:t>AFTER the </a:t>
          </a:r>
          <a:r>
            <a:rPr lang="en-US" sz="1600" baseline="0" dirty="0"/>
            <a:t>maternity capital introduction</a:t>
          </a:r>
          <a:endParaRPr lang="ru-RU" sz="1600" baseline="0" dirty="0"/>
        </a:p>
      </cdr:txBody>
    </cdr:sp>
  </cdr:relSizeAnchor>
  <cdr:relSizeAnchor xmlns:cdr="http://schemas.openxmlformats.org/drawingml/2006/chartDrawing">
    <cdr:from>
      <cdr:x>0.56601</cdr:x>
      <cdr:y>0.57468</cdr:y>
    </cdr:from>
    <cdr:to>
      <cdr:x>0.98771</cdr:x>
      <cdr:y>0.6663</cdr:y>
    </cdr:to>
    <cdr:sp macro="" textlink="">
      <cdr:nvSpPr>
        <cdr:cNvPr id="12" name="Выноска 2 11"/>
        <cdr:cNvSpPr/>
      </cdr:nvSpPr>
      <cdr:spPr>
        <a:xfrm xmlns:a="http://schemas.openxmlformats.org/drawingml/2006/main">
          <a:off x="3362325" y="1971675"/>
          <a:ext cx="2505075" cy="314325"/>
        </a:xfrm>
        <a:prstGeom xmlns:a="http://schemas.openxmlformats.org/drawingml/2006/main" prst="borderCallout2">
          <a:avLst>
            <a:gd name="adj1" fmla="val 6629"/>
            <a:gd name="adj2" fmla="val 100412"/>
            <a:gd name="adj3" fmla="val -181250"/>
            <a:gd name="adj4" fmla="val 101204"/>
            <a:gd name="adj5" fmla="val -232954"/>
            <a:gd name="adj6" fmla="val 96299"/>
          </a:avLst>
        </a:prstGeom>
        <a:noFill xmlns:a="http://schemas.openxmlformats.org/drawingml/2006/main"/>
        <a:ln xmlns:a="http://schemas.openxmlformats.org/drawingml/2006/main">
          <a:solidFill>
            <a:srgbClr val="92D05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square">
          <a:noAutofit/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50AC-5FB9-4EE8-89E1-86D4145ACBB5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7A34-85C6-44E4-A506-890E89124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979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50AC-5FB9-4EE8-89E1-86D4145ACBB5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7A34-85C6-44E4-A506-890E89124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466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50AC-5FB9-4EE8-89E1-86D4145ACBB5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7A34-85C6-44E4-A506-890E89124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808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50AC-5FB9-4EE8-89E1-86D4145ACBB5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7A34-85C6-44E4-A506-890E89124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45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50AC-5FB9-4EE8-89E1-86D4145ACBB5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7A34-85C6-44E4-A506-890E89124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606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50AC-5FB9-4EE8-89E1-86D4145ACBB5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7A34-85C6-44E4-A506-890E89124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064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50AC-5FB9-4EE8-89E1-86D4145ACBB5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7A34-85C6-44E4-A506-890E89124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556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50AC-5FB9-4EE8-89E1-86D4145ACBB5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7A34-85C6-44E4-A506-890E89124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009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50AC-5FB9-4EE8-89E1-86D4145ACBB5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7A34-85C6-44E4-A506-890E89124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558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50AC-5FB9-4EE8-89E1-86D4145ACBB5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7A34-85C6-44E4-A506-890E89124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925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50AC-5FB9-4EE8-89E1-86D4145ACBB5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7A34-85C6-44E4-A506-890E89124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144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950AC-5FB9-4EE8-89E1-86D4145ACBB5}" type="datetimeFigureOut">
              <a:rPr lang="ru-RU" smtClean="0"/>
              <a:t>13.12.2013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47A34-85C6-44E4-A506-890E89124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411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Russia’s Recent Fertility Increase – Why it Occurred and Can it be Sustained</a:t>
            </a:r>
            <a:r>
              <a:rPr lang="en-US" b="1" dirty="0" smtClean="0"/>
              <a:t>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en-US" dirty="0" smtClean="0"/>
              <a:t>Vladimir </a:t>
            </a:r>
            <a:r>
              <a:rPr lang="en-US" dirty="0" err="1"/>
              <a:t>Archangelskiy</a:t>
            </a:r>
            <a:r>
              <a:rPr lang="en-US" dirty="0"/>
              <a:t>, </a:t>
            </a:r>
            <a:r>
              <a:rPr lang="en-US" dirty="0" smtClean="0"/>
              <a:t>Julia </a:t>
            </a:r>
            <a:r>
              <a:rPr lang="en-US" dirty="0" err="1"/>
              <a:t>Zinkina</a:t>
            </a:r>
            <a:r>
              <a:rPr lang="en-US" dirty="0"/>
              <a:t>, </a:t>
            </a:r>
            <a:r>
              <a:rPr lang="en-US" dirty="0" err="1" smtClean="0"/>
              <a:t>Andrey</a:t>
            </a:r>
            <a:r>
              <a:rPr lang="en-US" dirty="0" smtClean="0"/>
              <a:t> </a:t>
            </a:r>
            <a:r>
              <a:rPr lang="en-US" dirty="0" err="1"/>
              <a:t>Korotayev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6645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5987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Total fertility rate, births per woman, 2004 - 2012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1944800"/>
              </p:ext>
            </p:extLst>
          </p:nvPr>
        </p:nvGraphicFramePr>
        <p:xfrm>
          <a:off x="838199" y="966354"/>
          <a:ext cx="11267209" cy="5891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028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671048" cy="1389887"/>
          </a:xfrm>
        </p:spPr>
        <p:txBody>
          <a:bodyPr>
            <a:normAutofit/>
          </a:bodyPr>
          <a:lstStyle/>
          <a:p>
            <a:r>
              <a:rPr lang="en-US" sz="4000" b="1" dirty="0"/>
              <a:t>Monthly </a:t>
            </a:r>
            <a:r>
              <a:rPr lang="en-US" sz="4000" b="1" dirty="0" smtClean="0"/>
              <a:t>absolute </a:t>
            </a:r>
            <a:r>
              <a:rPr lang="en-US" sz="4000" b="1" dirty="0"/>
              <a:t>number of births in Russia, January 2001 to June 2013 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3317657"/>
              </p:ext>
            </p:extLst>
          </p:nvPr>
        </p:nvGraphicFramePr>
        <p:xfrm>
          <a:off x="838200" y="1267968"/>
          <a:ext cx="10515600" cy="5590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8949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012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Monthly absolute number of births in Russia, January 2001 to June 2013 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1557381"/>
              </p:ext>
            </p:extLst>
          </p:nvPr>
        </p:nvGraphicFramePr>
        <p:xfrm>
          <a:off x="463296" y="1072896"/>
          <a:ext cx="10890504" cy="5681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8480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Maternity capital, unintended pregnancies, and abortions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1 582 398 </a:t>
            </a:r>
            <a:r>
              <a:rPr lang="en-US" sz="3600" dirty="0"/>
              <a:t>abortions </a:t>
            </a:r>
            <a:r>
              <a:rPr lang="en-US" sz="3600" i="1" dirty="0"/>
              <a:t>vs.</a:t>
            </a:r>
            <a:r>
              <a:rPr lang="en-US" sz="3600" dirty="0"/>
              <a:t> </a:t>
            </a:r>
            <a:r>
              <a:rPr lang="en-US" sz="3600" dirty="0" smtClean="0"/>
              <a:t>1 479 637 </a:t>
            </a:r>
            <a:r>
              <a:rPr lang="en-US" sz="3600" dirty="0"/>
              <a:t>live </a:t>
            </a:r>
            <a:r>
              <a:rPr lang="en-US" sz="3600" dirty="0" smtClean="0"/>
              <a:t>births </a:t>
            </a:r>
            <a:r>
              <a:rPr lang="en-US" sz="3600" dirty="0"/>
              <a:t>in </a:t>
            </a:r>
            <a:r>
              <a:rPr lang="en-US" sz="3600" dirty="0" smtClean="0"/>
              <a:t>2006 (106:100)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 smtClean="0"/>
              <a:t> </a:t>
            </a:r>
            <a:r>
              <a:rPr lang="en-US" sz="3600" dirty="0"/>
              <a:t>in 2007 the abortions decreased by 103400, while live births increased by about </a:t>
            </a:r>
            <a:r>
              <a:rPr lang="en-US" sz="3600" dirty="0" smtClean="0"/>
              <a:t>130500 (92:100)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87976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TFR dynamics according to birth order, 2006–2012, 35 regions of Russia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9822636"/>
              </p:ext>
            </p:extLst>
          </p:nvPr>
        </p:nvGraphicFramePr>
        <p:xfrm>
          <a:off x="838200" y="1690687"/>
          <a:ext cx="10515600" cy="516731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52600"/>
                <a:gridCol w="1752600"/>
                <a:gridCol w="1752600"/>
                <a:gridCol w="1752600"/>
                <a:gridCol w="1752600"/>
                <a:gridCol w="1752600"/>
              </a:tblGrid>
              <a:tr h="13439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</a:rPr>
                        <a:t>Year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r>
                        <a:rPr lang="en-US" sz="2400" baseline="30000">
                          <a:effectLst/>
                        </a:rPr>
                        <a:t>st</a:t>
                      </a:r>
                      <a:r>
                        <a:rPr lang="en-US" sz="2400">
                          <a:effectLst/>
                        </a:rPr>
                        <a:t> births 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</a:rPr>
                        <a:t>2</a:t>
                      </a:r>
                      <a:r>
                        <a:rPr lang="en-US" sz="2400" baseline="30000" dirty="0">
                          <a:effectLst/>
                        </a:rPr>
                        <a:t>nd</a:t>
                      </a:r>
                      <a:r>
                        <a:rPr lang="en-US" sz="2400" dirty="0">
                          <a:effectLst/>
                        </a:rPr>
                        <a:t> births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</a:rPr>
                        <a:t>3</a:t>
                      </a:r>
                      <a:r>
                        <a:rPr lang="en-US" sz="2400" baseline="30000" dirty="0">
                          <a:effectLst/>
                        </a:rPr>
                        <a:t>rd</a:t>
                      </a:r>
                      <a:r>
                        <a:rPr lang="en-US" sz="2400" dirty="0">
                          <a:effectLst/>
                        </a:rPr>
                        <a:t> births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4</a:t>
                      </a:r>
                      <a:r>
                        <a:rPr lang="en-US" sz="2400" baseline="30000">
                          <a:effectLst/>
                        </a:rPr>
                        <a:t>th</a:t>
                      </a:r>
                      <a:r>
                        <a:rPr lang="en-US" sz="2400">
                          <a:effectLst/>
                        </a:rPr>
                        <a:t> births 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5</a:t>
                      </a:r>
                      <a:r>
                        <a:rPr lang="en-US" sz="2400" baseline="30000">
                          <a:effectLst/>
                        </a:rPr>
                        <a:t>th</a:t>
                      </a:r>
                      <a:r>
                        <a:rPr lang="en-US" sz="2400">
                          <a:effectLst/>
                        </a:rPr>
                        <a:t> and higher order births 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/>
                </a:tc>
              </a:tr>
              <a:tr h="4063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2004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0,766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0,421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0,106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0,029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0,016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</a:tr>
              <a:tr h="4063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2005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0,738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0,403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0,099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0,027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0,015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</a:tr>
              <a:tr h="430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2006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0,748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0,404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0,098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0,026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0,015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</a:tr>
              <a:tr h="430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2007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0,747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0,475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0,125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0,032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0,018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</a:tr>
              <a:tr h="430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2008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0,774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0,511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0,142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0,036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0,019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</a:tr>
              <a:tr h="430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2009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0,788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0,532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0,144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0,037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0,020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</a:tr>
              <a:tr h="430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2010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0,771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0,561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0,152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0,038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0,020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</a:tr>
              <a:tr h="430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2011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0,769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0,571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0,160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0,039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0,020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</a:tr>
              <a:tr h="430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2012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0,802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0,620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0,182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</a:rPr>
                        <a:t>0,044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2400" dirty="0">
                          <a:effectLst/>
                        </a:rPr>
                        <a:t>0,023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100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Median age of the mother at 1</a:t>
            </a:r>
            <a:r>
              <a:rPr lang="en-US" baseline="30000" dirty="0"/>
              <a:t>st</a:t>
            </a:r>
            <a:r>
              <a:rPr lang="en-US" dirty="0"/>
              <a:t>, 2</a:t>
            </a:r>
            <a:r>
              <a:rPr lang="en-US" baseline="30000" dirty="0"/>
              <a:t>nd</a:t>
            </a:r>
            <a:r>
              <a:rPr lang="en-US" dirty="0"/>
              <a:t>, and 3</a:t>
            </a:r>
            <a:r>
              <a:rPr lang="en-US" baseline="30000" dirty="0"/>
              <a:t>rd</a:t>
            </a:r>
            <a:r>
              <a:rPr lang="en-US" dirty="0"/>
              <a:t> births, years, 35 regions of Russia, 2006 – 2012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5579285"/>
              </p:ext>
            </p:extLst>
          </p:nvPr>
        </p:nvGraphicFramePr>
        <p:xfrm>
          <a:off x="838200" y="1690690"/>
          <a:ext cx="10515600" cy="516730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53595"/>
                <a:gridCol w="2860243"/>
                <a:gridCol w="2835006"/>
                <a:gridCol w="2666756"/>
              </a:tblGrid>
              <a:tr h="9633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Year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Median age of the mother at 1</a:t>
                      </a:r>
                      <a:r>
                        <a:rPr lang="en-US" sz="2400" baseline="30000">
                          <a:effectLst/>
                        </a:rPr>
                        <a:t>st</a:t>
                      </a:r>
                      <a:r>
                        <a:rPr lang="en-US" sz="2400">
                          <a:effectLst/>
                        </a:rPr>
                        <a:t> birth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Median age of the mother at 2</a:t>
                      </a:r>
                      <a:r>
                        <a:rPr lang="en-US" sz="2400" baseline="30000">
                          <a:effectLst/>
                        </a:rPr>
                        <a:t>nd</a:t>
                      </a:r>
                      <a:r>
                        <a:rPr lang="en-US" sz="2400">
                          <a:effectLst/>
                        </a:rPr>
                        <a:t> birth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Median age of the mother at 3</a:t>
                      </a:r>
                      <a:r>
                        <a:rPr lang="en-US" sz="2400" baseline="30000">
                          <a:effectLst/>
                        </a:rPr>
                        <a:t>rd</a:t>
                      </a:r>
                      <a:r>
                        <a:rPr lang="en-US" sz="2400">
                          <a:effectLst/>
                        </a:rPr>
                        <a:t> birth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7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2004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23,93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28,73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31,52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67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2005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24,05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28,86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31,58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67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2006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24,13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28,96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31,62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67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2007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24,25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29,07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31,76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67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2008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24,37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29,24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31,91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67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2009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24,58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29,36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31,97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67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2010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24,82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29,44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32,12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67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2011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24,91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29,51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32,20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67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2012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25,00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29,51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32,27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867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perception of maternity capital effect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3299431"/>
              </p:ext>
            </p:extLst>
          </p:nvPr>
        </p:nvGraphicFramePr>
        <p:xfrm>
          <a:off x="975362" y="1584961"/>
          <a:ext cx="10253470" cy="5278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4750"/>
                <a:gridCol w="2170176"/>
                <a:gridCol w="2828544"/>
              </a:tblGrid>
              <a:tr h="13758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Gave birth to a child which was previously being postponed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Had a birth which they could not afford without the newly introduced family policy measures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176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Family and Fertility Survey (2009). “Was your decision on having a child influenced by the fact that additional measures of state support for families with children started being realized?”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15,3% females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9,7% females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795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Selective Observation on the Reproductive Plans of the Population “Did the fact that additional measures of state support for families with children started being realized help you to make a decision on having a child?”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21.8% of males </a:t>
                      </a:r>
                      <a:endParaRPr lang="ru-RU" sz="20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23.4% of females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9.</a:t>
                      </a:r>
                      <a:r>
                        <a:rPr lang="ru-RU" sz="2000" dirty="0">
                          <a:effectLst/>
                        </a:rPr>
                        <a:t>5</a:t>
                      </a:r>
                      <a:r>
                        <a:rPr lang="en-US" sz="2000" dirty="0">
                          <a:effectLst/>
                        </a:rPr>
                        <a:t>% of males</a:t>
                      </a:r>
                      <a:endParaRPr lang="ru-RU" sz="20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9.8% of females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0684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smtClean="0"/>
              <a:t>Thank you for attention!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2230211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444</Words>
  <Application>Microsoft Office PowerPoint</Application>
  <PresentationFormat>Широкоэкранный</PresentationFormat>
  <Paragraphs>131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Russia’s Recent Fertility Increase – Why it Occurred and Can it be Sustained?</vt:lpstr>
      <vt:lpstr>Total fertility rate, births per woman, 2004 - 2012</vt:lpstr>
      <vt:lpstr>Monthly absolute number of births in Russia, January 2001 to June 2013 </vt:lpstr>
      <vt:lpstr>Monthly absolute number of births in Russia, January 2001 to June 2013 </vt:lpstr>
      <vt:lpstr>Maternity capital, unintended pregnancies, and abortions</vt:lpstr>
      <vt:lpstr>TFR dynamics according to birth order, 2006–2012, 35 regions of Russia</vt:lpstr>
      <vt:lpstr>Median age of the mother at 1st, 2nd, and 3rd births, years, 35 regions of Russia, 2006 – 2012</vt:lpstr>
      <vt:lpstr>Population perception of maternity capital effect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Russia’s Recent Fertility Increase – Why it Occurred and Can it be Sustained?</dc:title>
  <dc:creator>user</dc:creator>
  <cp:lastModifiedBy>user</cp:lastModifiedBy>
  <cp:revision>9</cp:revision>
  <dcterms:created xsi:type="dcterms:W3CDTF">2013-12-12T20:34:35Z</dcterms:created>
  <dcterms:modified xsi:type="dcterms:W3CDTF">2013-12-12T21:02:29Z</dcterms:modified>
</cp:coreProperties>
</file>