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67" r:id="rId2"/>
    <p:sldId id="256" r:id="rId3"/>
    <p:sldId id="258" r:id="rId4"/>
    <p:sldId id="259" r:id="rId5"/>
    <p:sldId id="276" r:id="rId6"/>
    <p:sldId id="283" r:id="rId7"/>
    <p:sldId id="277" r:id="rId8"/>
    <p:sldId id="269" r:id="rId9"/>
    <p:sldId id="268" r:id="rId10"/>
    <p:sldId id="280" r:id="rId11"/>
    <p:sldId id="281" r:id="rId12"/>
    <p:sldId id="282" r:id="rId13"/>
    <p:sldId id="278" r:id="rId14"/>
    <p:sldId id="279" r:id="rId15"/>
    <p:sldId id="270" r:id="rId16"/>
    <p:sldId id="271" r:id="rId17"/>
    <p:sldId id="274" r:id="rId18"/>
    <p:sldId id="26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98A0B-6BA1-4758-920F-BE89D822D6D3}" type="datetimeFigureOut">
              <a:rPr lang="ru-RU" smtClean="0"/>
              <a:pPr/>
              <a:t>12.05.2012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5EB53-6E9A-42B4-A54B-458E977FE1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5EB53-6E9A-42B4-A54B-458E977FE16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17FD-77A7-4FEE-AA76-547A0ACD6B2A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19F5-F3C4-4B27-AA12-6C8A8D5C64F1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6403-B739-4C84-8A79-0723F85AF55C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FBF68-D427-40D1-8709-C5227692B4A7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EDD61-BF6F-4462-B4E7-79BBB9954439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C1E1-B882-44D1-887F-CCED0183F350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9AB1-76EC-4A98-BB4B-F0815D267EDC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7F549-97C0-43FC-9096-B1550B31CC7F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A5B6-C43F-4368-86BC-D15BB4FF333C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CEEB-FE1B-4C2D-9E2E-4F4E7C01B6C2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1761-F6B6-4171-A641-4F2E5DF63E62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3DB3C-4342-43AF-A133-FABC1E8690A8}" type="datetime1">
              <a:rPr lang="ru-RU" smtClean="0"/>
              <a:pPr/>
              <a:t>12.05.2012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8831B-D785-46AF-A58A-26696D82D1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narodnayakazna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narodnayakazna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narodnayakazna.co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21455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«Гайдаровские чтения»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г. Улан-Удэ,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 14 мая 2012 г.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290"/>
            <a:ext cx="1724025" cy="174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357554" y="4786322"/>
            <a:ext cx="54561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Генеральный директор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ООО МФО «Народная Казна» 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</a:rPr>
              <a:t>Лучанинов С.Н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Член Правления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Группы Компаний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 «Народная Казна» 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Юридическая база опциона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001156" cy="4525963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Федеральный закон «О </a:t>
            </a:r>
            <a:r>
              <a:rPr lang="ru-RU" dirty="0" err="1" smtClean="0">
                <a:solidFill>
                  <a:srgbClr val="7030A0"/>
                </a:solidFill>
              </a:rPr>
              <a:t>микрофинансировании</a:t>
            </a:r>
            <a:r>
              <a:rPr lang="ru-RU" dirty="0" smtClean="0">
                <a:solidFill>
                  <a:srgbClr val="7030A0"/>
                </a:solidFill>
              </a:rPr>
              <a:t> и </a:t>
            </a:r>
            <a:r>
              <a:rPr lang="ru-RU" dirty="0" err="1" smtClean="0">
                <a:solidFill>
                  <a:srgbClr val="7030A0"/>
                </a:solidFill>
              </a:rPr>
              <a:t>микрофинансовых</a:t>
            </a:r>
            <a:r>
              <a:rPr lang="ru-RU" dirty="0" smtClean="0">
                <a:solidFill>
                  <a:srgbClr val="7030A0"/>
                </a:solidFill>
              </a:rPr>
              <a:t> организациях» № 151-ФЗ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Федеральный закон «О персональных данных» № 152-ФЗ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Гражданский кодекс РФ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Опционный договор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Агентский договор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 Договор займа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10</a:t>
            </a:fld>
            <a:endParaRPr lang="ru-RU"/>
          </a:p>
        </p:txBody>
      </p:sp>
      <p:pic>
        <p:nvPicPr>
          <p:cNvPr id="6" name="Рисунок 5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Требования к партнеру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Минимальный опыт ведения розничного бизнеса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Наличие свободных средств*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Порядочность и ответственность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Готовность много работать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Готовность к обучению</a:t>
            </a: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sz="1800" dirty="0" smtClean="0">
              <a:solidFill>
                <a:srgbClr val="7030A0"/>
              </a:solidFill>
            </a:endParaRPr>
          </a:p>
          <a:p>
            <a:endParaRPr lang="ru-RU" sz="18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*достаточность средств для </a:t>
            </a:r>
            <a:r>
              <a:rPr lang="ru-RU" sz="1800" dirty="0" err="1" smtClean="0">
                <a:solidFill>
                  <a:srgbClr val="7030A0"/>
                </a:solidFill>
              </a:rPr>
              <a:t>региона-таргета</a:t>
            </a:r>
            <a:r>
              <a:rPr lang="ru-RU" sz="1800" dirty="0" smtClean="0">
                <a:solidFill>
                  <a:srgbClr val="7030A0"/>
                </a:solidFill>
              </a:rPr>
              <a:t>  </a:t>
            </a:r>
            <a:endParaRPr lang="ru-RU" sz="1800" dirty="0">
              <a:solidFill>
                <a:srgbClr val="7030A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11</a:t>
            </a:fld>
            <a:endParaRPr lang="ru-RU"/>
          </a:p>
        </p:txBody>
      </p:sp>
      <p:pic>
        <p:nvPicPr>
          <p:cNvPr id="6" name="Рисунок 5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Задачи партнера в рамках </a:t>
            </a:r>
            <a:br>
              <a:rPr lang="ru-RU" sz="4000" dirty="0" smtClean="0">
                <a:solidFill>
                  <a:srgbClr val="0070C0"/>
                </a:solidFill>
              </a:rPr>
            </a:br>
            <a:r>
              <a:rPr lang="ru-RU" sz="4000" dirty="0" smtClean="0">
                <a:solidFill>
                  <a:srgbClr val="0070C0"/>
                </a:solidFill>
              </a:rPr>
              <a:t>агентского договора к опциону:</a:t>
            </a:r>
            <a:br>
              <a:rPr lang="ru-RU" sz="4000" dirty="0" smtClean="0">
                <a:solidFill>
                  <a:srgbClr val="0070C0"/>
                </a:solidFill>
              </a:rPr>
            </a:br>
            <a:endParaRPr lang="ru-RU" sz="4000" dirty="0" smtClean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85000" lnSpcReduction="10000"/>
          </a:bodyPr>
          <a:lstStyle/>
          <a:p>
            <a:pPr lvl="1"/>
            <a:r>
              <a:rPr lang="ru-RU" dirty="0" smtClean="0">
                <a:solidFill>
                  <a:srgbClr val="7030A0"/>
                </a:solidFill>
              </a:rPr>
              <a:t>Выдача займа (реализация </a:t>
            </a:r>
            <a:r>
              <a:rPr lang="ru-RU" dirty="0" err="1" smtClean="0">
                <a:solidFill>
                  <a:srgbClr val="7030A0"/>
                </a:solidFill>
              </a:rPr>
              <a:t>микрофинансовых</a:t>
            </a:r>
            <a:r>
              <a:rPr lang="ru-RU" dirty="0" smtClean="0">
                <a:solidFill>
                  <a:srgbClr val="7030A0"/>
                </a:solidFill>
              </a:rPr>
              <a:t> продуктов для физических лиц, юридических лиц и ИП)</a:t>
            </a:r>
          </a:p>
          <a:p>
            <a:pPr lvl="1"/>
            <a:r>
              <a:rPr lang="ru-RU" dirty="0" smtClean="0">
                <a:solidFill>
                  <a:srgbClr val="7030A0"/>
                </a:solidFill>
              </a:rPr>
              <a:t>Прием оплаты в погашение займа </a:t>
            </a:r>
          </a:p>
          <a:p>
            <a:pPr lvl="1"/>
            <a:r>
              <a:rPr lang="ru-RU" dirty="0" smtClean="0">
                <a:solidFill>
                  <a:srgbClr val="7030A0"/>
                </a:solidFill>
              </a:rPr>
              <a:t>Развитие сети </a:t>
            </a:r>
          </a:p>
          <a:p>
            <a:pPr lvl="1"/>
            <a:r>
              <a:rPr lang="ru-RU" dirty="0" smtClean="0">
                <a:solidFill>
                  <a:srgbClr val="7030A0"/>
                </a:solidFill>
              </a:rPr>
              <a:t>Реклама и маркетинг на региональном уровне </a:t>
            </a:r>
          </a:p>
          <a:p>
            <a:pPr lvl="1"/>
            <a:r>
              <a:rPr lang="ru-RU" dirty="0" smtClean="0">
                <a:solidFill>
                  <a:srgbClr val="7030A0"/>
                </a:solidFill>
              </a:rPr>
              <a:t>Реализация комплекса мер по предотвращению просрочки и </a:t>
            </a:r>
            <a:r>
              <a:rPr lang="ru-RU" dirty="0" err="1" smtClean="0">
                <a:solidFill>
                  <a:srgbClr val="7030A0"/>
                </a:solidFill>
              </a:rPr>
              <a:t>невозвратов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</a:p>
          <a:p>
            <a:pPr lvl="1"/>
            <a:r>
              <a:rPr lang="ru-RU" dirty="0" smtClean="0">
                <a:solidFill>
                  <a:srgbClr val="7030A0"/>
                </a:solidFill>
              </a:rPr>
              <a:t>Участие в разработке продуктов под нужды региона 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GR </a:t>
            </a:r>
            <a:r>
              <a:rPr lang="ru-RU" dirty="0" smtClean="0">
                <a:solidFill>
                  <a:srgbClr val="7030A0"/>
                </a:solidFill>
              </a:rPr>
              <a:t>в регионе 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Реализация программ лояльности для клиентов</a:t>
            </a:r>
          </a:p>
          <a:p>
            <a:pPr lvl="1">
              <a:buNone/>
            </a:pPr>
            <a:r>
              <a:rPr lang="ru-RU" dirty="0" smtClean="0">
                <a:solidFill>
                  <a:srgbClr val="7030A0"/>
                </a:solidFill>
              </a:rPr>
              <a:t> </a:t>
            </a:r>
          </a:p>
          <a:p>
            <a:pPr lvl="1"/>
            <a:endParaRPr lang="ru-RU" dirty="0" smtClean="0">
              <a:solidFill>
                <a:srgbClr val="7030A0"/>
              </a:solidFill>
            </a:endParaRPr>
          </a:p>
          <a:p>
            <a:pPr lvl="1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6" name="Рисунок 5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Стартовая стоимость опциона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6" name="Рисунок 5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857224" y="1571612"/>
          <a:ext cx="7643866" cy="4643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1797"/>
                <a:gridCol w="3652069"/>
              </a:tblGrid>
              <a:tr h="68350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Численность населения </a:t>
                      </a:r>
                    </a:p>
                    <a:p>
                      <a:pPr algn="ctr">
                        <a:buNone/>
                      </a:pPr>
                      <a:r>
                        <a:rPr lang="ru-RU" dirty="0" smtClean="0"/>
                        <a:t>города/региона,</a:t>
                      </a:r>
                      <a:r>
                        <a:rPr lang="ru-RU" baseline="0" dirty="0" smtClean="0"/>
                        <a:t> тыс. чел.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Стартовая стоимость опциона, тыс. руб.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До 300</a:t>
                      </a:r>
                      <a:r>
                        <a:rPr lang="ru-RU" baseline="0" dirty="0" smtClean="0"/>
                        <a:t>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1 000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До 500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2 000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До 800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3 000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До 1 000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4 000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До 1 300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5 000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До 1</a:t>
                      </a:r>
                      <a:r>
                        <a:rPr lang="ru-RU" baseline="0" dirty="0" smtClean="0"/>
                        <a:t> 500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6 000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До 1</a:t>
                      </a:r>
                      <a:r>
                        <a:rPr lang="ru-RU" baseline="0" dirty="0" smtClean="0"/>
                        <a:t> 800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7 000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До  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8 000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dirty="0" smtClean="0"/>
                        <a:t>Свыше 2 000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  10 000</a:t>
                      </a:r>
                      <a:endParaRPr lang="ru-RU" dirty="0"/>
                    </a:p>
                  </a:txBody>
                  <a:tcPr/>
                </a:tc>
              </a:tr>
              <a:tr h="395997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Рентабельность и доходность по опциону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6" name="Рисунок 5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285860"/>
            <a:ext cx="871543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Основные результаты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78634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За период с начала 2012 года по данной модели развиваются бизнесы партнеров в 4 субъектах Федерации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Общая сумма договоров опциона составляет более 5 000 тыс. руб.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Плановый показатель до конца 2012 г. – более 20 000 тыс. руб.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Партнерами создано более 15 рабочих мест по диверсифицированному бизнесу</a:t>
            </a: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pic>
        <p:nvPicPr>
          <p:cNvPr id="7" name="Рисунок 6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Социальная значимость 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опциона как модели бизнеса </a:t>
            </a:r>
            <a:r>
              <a:rPr lang="en-US" dirty="0" smtClean="0">
                <a:solidFill>
                  <a:srgbClr val="0070C0"/>
                </a:solidFill>
              </a:rPr>
              <a:t>I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Создание рабочих мест в рамках развития агентской и субагентской сети в регионе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Создание дополнительных рабочих мест в регионе вследствие финансирования </a:t>
            </a:r>
            <a:r>
              <a:rPr lang="ru-RU" dirty="0" err="1" smtClean="0">
                <a:solidFill>
                  <a:srgbClr val="7030A0"/>
                </a:solidFill>
              </a:rPr>
              <a:t>микро=</a:t>
            </a:r>
            <a:r>
              <a:rPr lang="ru-RU" dirty="0" smtClean="0">
                <a:solidFill>
                  <a:srgbClr val="7030A0"/>
                </a:solidFill>
              </a:rPr>
              <a:t> и малого бизнеса в регионе средствами партнера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 Формирование благоприятной финансовой </a:t>
            </a:r>
            <a:r>
              <a:rPr lang="ru-RU" dirty="0" err="1" smtClean="0">
                <a:solidFill>
                  <a:srgbClr val="7030A0"/>
                </a:solidFill>
              </a:rPr>
              <a:t>бизнес-среды</a:t>
            </a:r>
            <a:r>
              <a:rPr lang="ru-RU" dirty="0" smtClean="0">
                <a:solidFill>
                  <a:srgbClr val="7030A0"/>
                </a:solidFill>
              </a:rPr>
              <a:t> в регионе для  микро и малого бизнеса и стартапов </a:t>
            </a: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pic>
        <p:nvPicPr>
          <p:cNvPr id="7" name="Рисунок 6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Решение проблем с финансированием микро и малых предприятий для закрытия кассовых разрывов– снижение социальной напряженности в регионе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Вследствие деятельности партнеров в финансировании микро и малого бизнеса последними создано более 50 рабочих мест </a:t>
            </a: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6" name="Рисунок 5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Социальная значимость </a:t>
            </a:r>
            <a:br>
              <a:rPr lang="ru-RU" dirty="0" smtClean="0">
                <a:solidFill>
                  <a:srgbClr val="0070C0"/>
                </a:solidFill>
              </a:rPr>
            </a:br>
            <a:r>
              <a:rPr lang="ru-RU" dirty="0" smtClean="0">
                <a:solidFill>
                  <a:srgbClr val="0070C0"/>
                </a:solidFill>
              </a:rPr>
              <a:t>опциона как модели бизнеса </a:t>
            </a:r>
            <a:r>
              <a:rPr lang="en-US" dirty="0" smtClean="0">
                <a:solidFill>
                  <a:srgbClr val="0070C0"/>
                </a:solidFill>
              </a:rPr>
              <a:t>II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3400" dirty="0" smtClean="0">
                <a:solidFill>
                  <a:srgbClr val="0070C0"/>
                </a:solidFill>
              </a:rPr>
              <a:t>Контактная информация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Телефон/факс: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+ 7 495 661 20 55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Контакт-центр:   8 800 700 88 44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E-mail: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hlinkClick r:id="rId3"/>
              </a:rPr>
              <a:t>info@narodnayakazna.com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Адрес офиса: Московская область, Ленинский район,  			поселок Дубровка, ул. Каштановая, д.2., стр. 1</a:t>
            </a:r>
            <a:endParaRPr lang="ru-RU" dirty="0" smtClean="0"/>
          </a:p>
          <a:p>
            <a:pPr>
              <a:buNone/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Сайт: 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  <a:hlinkClick r:id="rId4"/>
              </a:rPr>
              <a:t>www.narodnayakazna.com</a:t>
            </a:r>
            <a:r>
              <a:rPr lang="en-US" sz="24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ru-RU" sz="24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Рисунок 5" descr="logo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642910" y="1857364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Группа компаний </a:t>
            </a:r>
            <a:b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«Народная Казна»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Рисунок 4" descr="logo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14290"/>
            <a:ext cx="1724025" cy="174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00034" y="3500438"/>
            <a:ext cx="84296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2060"/>
                </a:solidFill>
              </a:rPr>
              <a:t>Опционная франшиза</a:t>
            </a:r>
          </a:p>
          <a:p>
            <a:pPr algn="ctr"/>
            <a:r>
              <a:rPr lang="ru-RU" sz="3000" dirty="0" smtClean="0">
                <a:solidFill>
                  <a:srgbClr val="002060"/>
                </a:solidFill>
              </a:rPr>
              <a:t> ГК «Народная Казна» для региональных предпринимателей как </a:t>
            </a:r>
          </a:p>
          <a:p>
            <a:pPr algn="ctr"/>
            <a:r>
              <a:rPr lang="ru-RU" sz="3000" dirty="0" smtClean="0">
                <a:solidFill>
                  <a:srgbClr val="002060"/>
                </a:solidFill>
              </a:rPr>
              <a:t>социально ответственный бизнес</a:t>
            </a:r>
          </a:p>
          <a:p>
            <a:endParaRPr lang="ru-RU" sz="2400" dirty="0" smtClean="0">
              <a:solidFill>
                <a:srgbClr val="0070C0"/>
              </a:solidFill>
            </a:endParaRPr>
          </a:p>
          <a:p>
            <a:pPr algn="ctr"/>
            <a:r>
              <a:rPr lang="en-US" sz="2400" dirty="0" smtClean="0">
                <a:solidFill>
                  <a:srgbClr val="0070C0"/>
                </a:solidFill>
                <a:hlinkClick r:id="rId4"/>
              </a:rPr>
              <a:t>www.narodnayakazna.com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ru-RU" sz="3400" dirty="0" smtClean="0">
                <a:solidFill>
                  <a:srgbClr val="0070C0"/>
                </a:solidFill>
              </a:rPr>
              <a:t>Микрофинансирование</a:t>
            </a:r>
            <a:endParaRPr lang="ru-RU" sz="3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05792"/>
          </a:xfrm>
        </p:spPr>
        <p:txBody>
          <a:bodyPr>
            <a:noAutofit/>
          </a:bodyPr>
          <a:lstStyle/>
          <a:p>
            <a:pPr algn="just"/>
            <a:r>
              <a:rPr lang="ru-RU" sz="1700" dirty="0" smtClean="0">
                <a:solidFill>
                  <a:srgbClr val="0070C0"/>
                </a:solidFill>
              </a:rPr>
              <a:t>Микрофинансирование -  розничные финансовые услуги на небольшие суммы, предназначенные для клиентов, имеющих низкий уровень дохода, или не имеющих доступа к традиционным финансовым услугам, а также корпоративные услуги для сектора малого и среднего бизнеса. </a:t>
            </a:r>
          </a:p>
          <a:p>
            <a:pPr algn="just"/>
            <a:r>
              <a:rPr lang="ru-RU" sz="1700" dirty="0" smtClean="0">
                <a:solidFill>
                  <a:srgbClr val="0070C0"/>
                </a:solidFill>
              </a:rPr>
              <a:t>Содержание микрофинансовых технологий сводится к тому, чтобы сделать финансово оправданным предоставление полного спектра финансовых услуг малообеспеченному населению, малому и микро-бизнесу. </a:t>
            </a:r>
          </a:p>
          <a:p>
            <a:pPr algn="just"/>
            <a:r>
              <a:rPr lang="ru-RU" sz="1700" dirty="0" smtClean="0">
                <a:solidFill>
                  <a:srgbClr val="0070C0"/>
                </a:solidFill>
              </a:rPr>
              <a:t>В отличие от микрофинансирования, традиционные технологии кредитования не позволяют масштабно работать </a:t>
            </a:r>
            <a:r>
              <a:rPr lang="ru-RU" sz="1700" dirty="0" err="1" smtClean="0">
                <a:solidFill>
                  <a:srgbClr val="0070C0"/>
                </a:solidFill>
              </a:rPr>
              <a:t>c</a:t>
            </a:r>
            <a:r>
              <a:rPr lang="ru-RU" sz="1700" dirty="0" smtClean="0">
                <a:solidFill>
                  <a:srgbClr val="0070C0"/>
                </a:solidFill>
              </a:rPr>
              <a:t> данными категориями клиентов. </a:t>
            </a:r>
          </a:p>
          <a:p>
            <a:pPr algn="just"/>
            <a:r>
              <a:rPr lang="ru-RU" sz="1700" dirty="0" smtClean="0">
                <a:solidFill>
                  <a:srgbClr val="0070C0"/>
                </a:solidFill>
              </a:rPr>
              <a:t>МФО ориентированы в т.ч.на помощь стартующим предприятиям, которые не могут получить кредит в банках. Быстро формирующийся в последнее время новый класс участников рынка – частные коммерческие микрофинансовые организации – вносят существенный вклад в повышение доли на рынке ранее незадействованных коммерческих и инвестиционных ресурсов, мы инвестируем в малые и микропредприятия, которые не являются банковскими субъектами </a:t>
            </a:r>
          </a:p>
          <a:p>
            <a:pPr algn="just"/>
            <a:r>
              <a:rPr lang="ru-RU" sz="1700" dirty="0" smtClean="0">
                <a:solidFill>
                  <a:srgbClr val="0070C0"/>
                </a:solidFill>
              </a:rPr>
              <a:t>Микрофинансирование является ярким представителем сектора «социального предпринимательства», подразумевающего осуществление предпринимательской деятельности для решения социальных задач как основной цели деятельности.</a:t>
            </a:r>
          </a:p>
          <a:p>
            <a:pPr algn="just"/>
            <a:r>
              <a:rPr lang="ru-RU" sz="1700" dirty="0" smtClean="0">
                <a:solidFill>
                  <a:srgbClr val="0070C0"/>
                </a:solidFill>
              </a:rPr>
              <a:t>Опцион ГК «Народная Казна» - один из эффективных инструментов </a:t>
            </a:r>
          </a:p>
          <a:p>
            <a:pPr algn="just"/>
            <a:endParaRPr lang="ru-RU" sz="1700" dirty="0" smtClean="0">
              <a:solidFill>
                <a:srgbClr val="0070C0"/>
              </a:solidFill>
              <a:latin typeface="Arial" pitchFamily="34" charset="0"/>
            </a:endParaRPr>
          </a:p>
          <a:p>
            <a:endParaRPr lang="ru-RU" sz="1700" dirty="0">
              <a:solidFill>
                <a:srgbClr val="0070C0"/>
              </a:solidFill>
            </a:endParaRPr>
          </a:p>
        </p:txBody>
      </p:sp>
      <p:pic>
        <p:nvPicPr>
          <p:cNvPr id="6" name="Рисунок 5" descr="logo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3400" dirty="0" smtClean="0">
                <a:solidFill>
                  <a:srgbClr val="0070C0"/>
                </a:solidFill>
              </a:rPr>
              <a:t>О группе компаний «Народная Казна» </a:t>
            </a:r>
            <a:br>
              <a:rPr lang="ru-RU" sz="3400" dirty="0" smtClean="0">
                <a:solidFill>
                  <a:srgbClr val="0070C0"/>
                </a:solidFill>
              </a:rPr>
            </a:br>
            <a:r>
              <a:rPr lang="ru-RU" sz="3400" dirty="0" smtClean="0">
                <a:solidFill>
                  <a:srgbClr val="0070C0"/>
                </a:solidFill>
              </a:rPr>
              <a:t>(текущая структура бизнеса)</a:t>
            </a:r>
            <a:endParaRPr lang="ru-RU" sz="3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686800" cy="5126055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ООО МФО «Народная Казна» 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lvl="1"/>
            <a:r>
              <a:rPr lang="ru-RU" sz="2400" dirty="0" smtClean="0">
                <a:solidFill>
                  <a:srgbClr val="7030A0"/>
                </a:solidFill>
              </a:rPr>
              <a:t>У</a:t>
            </a:r>
            <a:r>
              <a:rPr lang="ru-RU" sz="2000" dirty="0" smtClean="0">
                <a:solidFill>
                  <a:srgbClr val="7030A0"/>
                </a:solidFill>
              </a:rPr>
              <a:t>правление развитием филиальной сети представительств и партнеров </a:t>
            </a:r>
          </a:p>
          <a:p>
            <a:pPr lvl="1"/>
            <a:r>
              <a:rPr lang="ru-RU" sz="2000" dirty="0" smtClean="0">
                <a:solidFill>
                  <a:srgbClr val="7030A0"/>
                </a:solidFill>
              </a:rPr>
              <a:t>Выдача </a:t>
            </a:r>
            <a:r>
              <a:rPr lang="ru-RU" sz="2000" dirty="0" err="1" smtClean="0">
                <a:solidFill>
                  <a:srgbClr val="7030A0"/>
                </a:solidFill>
              </a:rPr>
              <a:t>микрозаймов</a:t>
            </a:r>
            <a:r>
              <a:rPr lang="ru-RU" sz="2000" dirty="0" smtClean="0">
                <a:solidFill>
                  <a:srgbClr val="7030A0"/>
                </a:solidFill>
              </a:rPr>
              <a:t> частным лицам</a:t>
            </a:r>
            <a:endParaRPr lang="en-US" sz="2000" dirty="0" smtClean="0">
              <a:solidFill>
                <a:srgbClr val="7030A0"/>
              </a:solidFill>
            </a:endParaRPr>
          </a:p>
          <a:p>
            <a:r>
              <a:rPr lang="ru-RU" sz="2400" b="1" dirty="0" smtClean="0">
                <a:solidFill>
                  <a:srgbClr val="7030A0"/>
                </a:solidFill>
              </a:rPr>
              <a:t>ООО «</a:t>
            </a:r>
            <a:r>
              <a:rPr lang="ru-RU" sz="2400" b="1" dirty="0" err="1" smtClean="0">
                <a:solidFill>
                  <a:srgbClr val="7030A0"/>
                </a:solidFill>
              </a:rPr>
              <a:t>Интергарант</a:t>
            </a:r>
            <a:r>
              <a:rPr lang="ru-RU" sz="2400" b="1" dirty="0" smtClean="0">
                <a:solidFill>
                  <a:srgbClr val="7030A0"/>
                </a:solidFill>
              </a:rPr>
              <a:t>» </a:t>
            </a:r>
          </a:p>
          <a:p>
            <a:pPr lvl="1"/>
            <a:r>
              <a:rPr lang="ru-RU" sz="2000" dirty="0" smtClean="0">
                <a:solidFill>
                  <a:srgbClr val="7030A0"/>
                </a:solidFill>
              </a:rPr>
              <a:t>Выдача </a:t>
            </a:r>
            <a:r>
              <a:rPr lang="ru-RU" sz="2000" dirty="0" err="1" smtClean="0">
                <a:solidFill>
                  <a:srgbClr val="7030A0"/>
                </a:solidFill>
              </a:rPr>
              <a:t>микрозаймов</a:t>
            </a:r>
            <a:r>
              <a:rPr lang="ru-RU" sz="2000" dirty="0" smtClean="0">
                <a:solidFill>
                  <a:srgbClr val="7030A0"/>
                </a:solidFill>
              </a:rPr>
              <a:t> юридическим лицам и ИП </a:t>
            </a:r>
          </a:p>
          <a:p>
            <a:pPr lvl="1"/>
            <a:r>
              <a:rPr lang="ru-RU" sz="2000" dirty="0" smtClean="0">
                <a:solidFill>
                  <a:srgbClr val="7030A0"/>
                </a:solidFill>
              </a:rPr>
              <a:t>Размещение 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ru-RU" sz="2000" dirty="0" smtClean="0">
                <a:solidFill>
                  <a:srgbClr val="7030A0"/>
                </a:solidFill>
              </a:rPr>
              <a:t>средств физических, юридических лиц и ИП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ЗАО ТД «Народная Казна» </a:t>
            </a:r>
          </a:p>
          <a:p>
            <a:pPr lvl="1"/>
            <a:r>
              <a:rPr lang="ru-RU" sz="2000" dirty="0" smtClean="0">
                <a:solidFill>
                  <a:srgbClr val="7030A0"/>
                </a:solidFill>
              </a:rPr>
              <a:t>Управление  брендом и маркетинговыми коммуникациями </a:t>
            </a:r>
          </a:p>
          <a:p>
            <a:pPr lvl="1"/>
            <a:r>
              <a:rPr lang="ru-RU" sz="2000" dirty="0" smtClean="0">
                <a:solidFill>
                  <a:srgbClr val="7030A0"/>
                </a:solidFill>
              </a:rPr>
              <a:t>Управление вложенными средствами  физических и юридических лиц </a:t>
            </a:r>
          </a:p>
          <a:p>
            <a:pPr lvl="1"/>
            <a:r>
              <a:rPr lang="ru-RU" sz="2000" dirty="0" smtClean="0">
                <a:solidFill>
                  <a:srgbClr val="7030A0"/>
                </a:solidFill>
              </a:rPr>
              <a:t>Управление краткосрочной ликвидностью  компаний </a:t>
            </a:r>
          </a:p>
          <a:p>
            <a:pPr lvl="1"/>
            <a:r>
              <a:rPr lang="ru-RU" sz="2000" dirty="0" smtClean="0">
                <a:solidFill>
                  <a:srgbClr val="7030A0"/>
                </a:solidFill>
              </a:rPr>
              <a:t>Управление  </a:t>
            </a:r>
            <a:r>
              <a:rPr lang="ru-RU" sz="2000" dirty="0" err="1" smtClean="0">
                <a:solidFill>
                  <a:srgbClr val="7030A0"/>
                </a:solidFill>
              </a:rPr>
              <a:t>франчайзинговой</a:t>
            </a:r>
            <a:r>
              <a:rPr lang="ru-RU" sz="2000" dirty="0" smtClean="0">
                <a:solidFill>
                  <a:srgbClr val="7030A0"/>
                </a:solidFill>
              </a:rPr>
              <a:t> и опционной  деятельностью </a:t>
            </a:r>
          </a:p>
          <a:p>
            <a:pPr lvl="1"/>
            <a:r>
              <a:rPr lang="ru-RU" sz="2000" dirty="0" smtClean="0">
                <a:solidFill>
                  <a:srgbClr val="7030A0"/>
                </a:solidFill>
              </a:rPr>
              <a:t>Вексельная программа 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ЦОД и КЦ «Народная Казна» </a:t>
            </a:r>
          </a:p>
        </p:txBody>
      </p:sp>
      <p:pic>
        <p:nvPicPr>
          <p:cNvPr id="5" name="Рисунок 4" descr="logo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3400" dirty="0" smtClean="0">
                <a:solidFill>
                  <a:srgbClr val="0070C0"/>
                </a:solidFill>
              </a:rPr>
              <a:t>Опционная франшиза ГК «Народная Казна»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Эффективное вложение свободных  средств компании-партнера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 Высокая доходность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Быстрая окупаемость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Технологичность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Работа на быстро растущем рынке </a:t>
            </a:r>
          </a:p>
          <a:p>
            <a:r>
              <a:rPr lang="ru-RU" dirty="0" err="1" smtClean="0">
                <a:solidFill>
                  <a:srgbClr val="7030A0"/>
                </a:solidFill>
              </a:rPr>
              <a:t>Востребованность</a:t>
            </a:r>
            <a:r>
              <a:rPr lang="ru-RU" dirty="0" smtClean="0">
                <a:solidFill>
                  <a:srgbClr val="7030A0"/>
                </a:solidFill>
              </a:rPr>
              <a:t> продуктовой линейки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Возможность повышения социального статуса и позиций в регионе как социально значимой компании 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6" name="Рисунок 5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3400" dirty="0" smtClean="0">
                <a:solidFill>
                  <a:srgbClr val="0070C0"/>
                </a:solidFill>
              </a:rPr>
              <a:t>Аудитория продукта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финансовые консультанты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кредитные брокеры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микрофинансовые организации на местах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компании и ИП, диверсифицирующие свою деятельность располагающие  свободными средствами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распределенные региональные компании </a:t>
            </a: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6" name="Рисунок 5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3400" dirty="0" smtClean="0">
                <a:solidFill>
                  <a:srgbClr val="0070C0"/>
                </a:solidFill>
              </a:rPr>
              <a:t>Что получает  партнер </a:t>
            </a:r>
            <a:br>
              <a:rPr lang="ru-RU" sz="3400" dirty="0" smtClean="0">
                <a:solidFill>
                  <a:srgbClr val="0070C0"/>
                </a:solidFill>
              </a:rPr>
            </a:br>
            <a:r>
              <a:rPr lang="ru-RU" sz="3400" dirty="0" smtClean="0">
                <a:solidFill>
                  <a:srgbClr val="0070C0"/>
                </a:solidFill>
              </a:rPr>
              <a:t>ГК «Народная Казна» по опциону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86874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rgbClr val="7030A0"/>
                </a:solidFill>
              </a:rPr>
              <a:t>ГК «Народная казна» предоставляет партнеру: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Бренд и поддержку бренда (торговый знак, фирменный стиль, продвижение в РФ – в каналах СМИ и интернет, наружная реклама - в квоте региона)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Уникальный портфель </a:t>
            </a:r>
            <a:r>
              <a:rPr lang="ru-RU" sz="1800" dirty="0" err="1" smtClean="0">
                <a:solidFill>
                  <a:srgbClr val="7030A0"/>
                </a:solidFill>
              </a:rPr>
              <a:t>микрофинансовых</a:t>
            </a:r>
            <a:r>
              <a:rPr lang="ru-RU" sz="1800" dirty="0" smtClean="0">
                <a:solidFill>
                  <a:srgbClr val="7030A0"/>
                </a:solidFill>
              </a:rPr>
              <a:t> продуктов (микрозаймы для физических лиц, микрозаймы для юридических лиц и индивидуальных предпринимателей)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Защиту персональных данных текущих и потенциальных клиентов (система передачи и обработки данных) – собственный современный ЦОД и контакт-центр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Модель организации бизнеса и финансовую модель, в т.ч. систему мотивации для собственных сетей партнера 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Систему взаимоотношений с клиентами, в т.ч. специализированное ПО.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Уникальную систему эффективного специализированного </a:t>
            </a:r>
            <a:r>
              <a:rPr lang="ru-RU" sz="1800" dirty="0" err="1" smtClean="0">
                <a:solidFill>
                  <a:srgbClr val="7030A0"/>
                </a:solidFill>
              </a:rPr>
              <a:t>скоринга</a:t>
            </a:r>
            <a:endParaRPr lang="ru-RU" sz="1800" dirty="0" smtClean="0">
              <a:solidFill>
                <a:srgbClr val="7030A0"/>
              </a:solidFill>
            </a:endParaRP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 Службу безопасности и систему взыскания долгов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Опыт и консультации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Обучение персонала на регулярной основе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Юридическое сопровождение</a:t>
            </a:r>
          </a:p>
          <a:p>
            <a:pPr lvl="0"/>
            <a:r>
              <a:rPr lang="ru-RU" sz="1800" dirty="0" smtClean="0">
                <a:solidFill>
                  <a:srgbClr val="7030A0"/>
                </a:solidFill>
              </a:rPr>
              <a:t>Постоянную информационную и экспертную поддержку</a:t>
            </a:r>
          </a:p>
          <a:p>
            <a:endParaRPr lang="ru-RU" sz="1800" dirty="0">
              <a:solidFill>
                <a:srgbClr val="7030A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6" name="Рисунок 5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Преимущества опционной схемы перед традиционной франшизой </a:t>
            </a:r>
            <a:r>
              <a:rPr lang="en-US" dirty="0" smtClean="0">
                <a:solidFill>
                  <a:srgbClr val="0070C0"/>
                </a:solidFill>
              </a:rPr>
              <a:t>I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504351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Отсутствие платы за интеллектуальную собственность и сервис (паушальный взнос)</a:t>
            </a:r>
            <a:r>
              <a:rPr lang="en-US" dirty="0" smtClean="0">
                <a:solidFill>
                  <a:srgbClr val="7030A0"/>
                </a:solidFill>
              </a:rPr>
              <a:t> – </a:t>
            </a:r>
            <a:r>
              <a:rPr lang="ru-RU" dirty="0" smtClean="0">
                <a:solidFill>
                  <a:srgbClr val="7030A0"/>
                </a:solidFill>
              </a:rPr>
              <a:t>«входного билета»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Комплексность сервиса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Широкая линейка продуктов, адаптированных под конкретный регион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Высокая чистая доходность для инвестора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Возможность реинвестирования средств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Система минимизации рисков по вложенным средствам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Простота старта и минимальные вложения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Возможность кредитования со стороны ГК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Фиксация портфеля и ежемесячная выплата доходности </a:t>
            </a: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pic>
        <p:nvPicPr>
          <p:cNvPr id="7" name="Рисунок 6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429288"/>
          </a:xfrm>
        </p:spPr>
        <p:txBody>
          <a:bodyPr>
            <a:normAutofit fontScale="85000" lnSpcReduction="20000"/>
          </a:bodyPr>
          <a:lstStyle/>
          <a:p>
            <a:endParaRPr lang="ru-RU" dirty="0" smtClean="0">
              <a:solidFill>
                <a:srgbClr val="7030A0"/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Понятная, удобная и прозрачная форма сотрудничества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Открытая система взаиморасчетов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Использование методологии и финансовой модели ГК «Народная Казна»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Использование ресурсов ГК «Народная Казна» в приоритетном режиме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Формирование собственного портфеля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Развитие бизнеса за счет создания агентской сети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Отсутствие затрат на администрирование основных процессов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Переподчинение текущей региональной сети в ведение партнера – отсутствие капитальных затрат на создание базовой сети </a:t>
            </a: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8831B-D785-46AF-A58A-26696D82D1B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(c) 2012 г., Группа Компаний "Народная Казна"     www.narodnayakazna.com</a:t>
            </a:r>
            <a:endParaRPr lang="ru-RU"/>
          </a:p>
        </p:txBody>
      </p:sp>
      <p:pic>
        <p:nvPicPr>
          <p:cNvPr id="7" name="Рисунок 6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52"/>
            <a:ext cx="64294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Преимущества опционной схемы перед традиционной франшизой </a:t>
            </a:r>
            <a:r>
              <a:rPr lang="en-US" dirty="0" smtClean="0">
                <a:solidFill>
                  <a:srgbClr val="0070C0"/>
                </a:solidFill>
              </a:rPr>
              <a:t>II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4985</TotalTime>
  <Words>1185</Words>
  <Application>Microsoft Office PowerPoint</Application>
  <PresentationFormat>Экран (4:3)</PresentationFormat>
  <Paragraphs>191</Paragraphs>
  <Slides>18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«Гайдаровские чтения»  г. Улан-Удэ,  14 мая 2012 г.</vt:lpstr>
      <vt:lpstr>Группа компаний  «Народная Казна»</vt:lpstr>
      <vt:lpstr>Микрофинансирование</vt:lpstr>
      <vt:lpstr>О группе компаний «Народная Казна»  (текущая структура бизнеса)</vt:lpstr>
      <vt:lpstr>Опционная франшиза ГК «Народная Казна» </vt:lpstr>
      <vt:lpstr>Аудитория продукта </vt:lpstr>
      <vt:lpstr>Что получает  партнер  ГК «Народная Казна» по опциону </vt:lpstr>
      <vt:lpstr>Преимущества опционной схемы перед традиционной франшизой I </vt:lpstr>
      <vt:lpstr>Преимущества опционной схемы перед традиционной франшизой II </vt:lpstr>
      <vt:lpstr>Юридическая база опциона </vt:lpstr>
      <vt:lpstr>Требования к партнеру</vt:lpstr>
      <vt:lpstr>Задачи партнера в рамках  агентского договора к опциону: </vt:lpstr>
      <vt:lpstr>Стартовая стоимость опциона </vt:lpstr>
      <vt:lpstr>Рентабельность и доходность по опциону </vt:lpstr>
      <vt:lpstr>Основные результаты </vt:lpstr>
      <vt:lpstr>Социальная значимость  опциона как модели бизнеса I </vt:lpstr>
      <vt:lpstr>Социальная значимость  опциона как модели бизнеса II </vt:lpstr>
      <vt:lpstr>Контактная информация 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Fedorov</dc:creator>
  <cp:lastModifiedBy>Luchaninov</cp:lastModifiedBy>
  <cp:revision>257</cp:revision>
  <dcterms:created xsi:type="dcterms:W3CDTF">2012-04-21T12:21:32Z</dcterms:created>
  <dcterms:modified xsi:type="dcterms:W3CDTF">2012-05-12T11:41:43Z</dcterms:modified>
</cp:coreProperties>
</file>