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sldIdLst>
    <p:sldId id="256" r:id="rId2"/>
    <p:sldId id="430" r:id="rId3"/>
    <p:sldId id="431" r:id="rId4"/>
    <p:sldId id="432" r:id="rId5"/>
    <p:sldId id="425" r:id="rId6"/>
    <p:sldId id="426" r:id="rId7"/>
    <p:sldId id="406" r:id="rId8"/>
    <p:sldId id="427" r:id="rId9"/>
    <p:sldId id="414" r:id="rId10"/>
    <p:sldId id="413" r:id="rId11"/>
    <p:sldId id="415" r:id="rId12"/>
    <p:sldId id="429" r:id="rId13"/>
    <p:sldId id="416" r:id="rId14"/>
    <p:sldId id="417" r:id="rId15"/>
    <p:sldId id="418" r:id="rId16"/>
    <p:sldId id="419" r:id="rId17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F2B"/>
    <a:srgbClr val="266426"/>
    <a:srgbClr val="008000"/>
    <a:srgbClr val="996633"/>
    <a:srgbClr val="663300"/>
    <a:srgbClr val="3366CC"/>
    <a:srgbClr val="91D591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0" autoAdjust="0"/>
  </p:normalViewPr>
  <p:slideViewPr>
    <p:cSldViewPr>
      <p:cViewPr>
        <p:scale>
          <a:sx n="66" d="100"/>
          <a:sy n="66" d="100"/>
        </p:scale>
        <p:origin x="-116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83299AA-D451-40CF-AB2B-45F81FCBD765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5349B37-96E9-4513-859C-F2A6DD24B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442757D-B323-450B-97E7-D82D0957DE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8FEC1-86BD-4C86-9F27-509EF114A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26FF2-53FD-4BA7-846E-2C3A85286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838200" y="4300538"/>
            <a:ext cx="3770313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23BCA-5486-480E-8009-84E69154E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114AA-5A9B-4FA5-B813-A312482A6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EAB94-09B2-4441-9EC5-3CA79C352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07345-EA93-40BD-9B04-A0621A358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D0A34-A32E-450B-9780-70F58EC2B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CC59E-8893-4CDA-AC7F-6B72A9B3F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DDD0B-02E4-405D-8D5E-CF6A55A5E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2DE8C-7A40-4201-8B22-C06585C8B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24FF9-4D7D-44A9-B0CB-00EBCEA7E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algn="l"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defRPr sz="2600" b="1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E3A0612-B780-4AFB-B352-F5E328D9A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zakharov@hse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://www.demographic-research.org/Volumes/Vol19/24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2:</a:t>
            </a: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Demography and Russia’s Past and Future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Sergei V. 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Zakharov</a:t>
            </a:r>
            <a:endParaRPr lang="en-US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chemeClr val="tx1"/>
                </a:solidFill>
                <a:latin typeface="Arial Black" pitchFamily="34" charset="0"/>
              </a:rPr>
              <a:t>Institute of Demography (IDEM)</a:t>
            </a:r>
            <a:endParaRPr lang="ru-RU" sz="16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chemeClr val="tx1"/>
                </a:solidFill>
                <a:latin typeface="Arial Black" pitchFamily="34" charset="0"/>
              </a:rPr>
              <a:t>Higher School of Economics (HSE)</a:t>
            </a:r>
          </a:p>
          <a:p>
            <a:pPr algn="r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chemeClr val="tx1"/>
                </a:solidFill>
                <a:latin typeface="Arial Black" pitchFamily="34" charset="0"/>
              </a:rPr>
              <a:t>Moscow, Russia</a:t>
            </a:r>
            <a:r>
              <a:rPr lang="en-US" sz="1600" dirty="0" smtClean="0">
                <a:solidFill>
                  <a:schemeClr val="bg2"/>
                </a:solidFill>
                <a:latin typeface="Arial Black" pitchFamily="34" charset="0"/>
              </a:rPr>
              <a:t> </a:t>
            </a:r>
            <a:r>
              <a:rPr lang="ru-RU" sz="1600" dirty="0" smtClean="0">
                <a:solidFill>
                  <a:schemeClr val="bg2"/>
                </a:solidFill>
                <a:latin typeface="Arial Black" pitchFamily="34" charset="0"/>
              </a:rPr>
              <a:t> </a:t>
            </a:r>
          </a:p>
          <a:p>
            <a:pPr algn="r" eaLnBrk="1" hangingPunct="1">
              <a:lnSpc>
                <a:spcPct val="80000"/>
              </a:lnSpc>
            </a:pPr>
            <a:endParaRPr lang="en-US" sz="1600" dirty="0" smtClean="0">
              <a:solidFill>
                <a:srgbClr val="6666FF"/>
              </a:solidFill>
              <a:latin typeface="Arial Black" pitchFamily="34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en-US" sz="2000" i="1" dirty="0" smtClean="0">
                <a:latin typeface="Arial Black" pitchFamily="34" charset="0"/>
                <a:hlinkClick r:id="rId2"/>
              </a:rPr>
              <a:t>szakharov@hse.ru</a:t>
            </a:r>
            <a:endParaRPr lang="ru-RU" sz="2000" i="1" dirty="0" smtClean="0">
              <a:latin typeface="Arial Black" pitchFamily="34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4572000" y="5300663"/>
            <a:ext cx="439261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2B6F2B"/>
                </a:solidFill>
              </a:rPr>
              <a:t>First International Conference on Political Demography and Social Macro-Dynamics</a:t>
            </a:r>
            <a:endParaRPr lang="ru-RU" sz="1400" dirty="0" smtClean="0">
              <a:solidFill>
                <a:srgbClr val="2B6F2B"/>
              </a:solidFill>
            </a:endParaRPr>
          </a:p>
          <a:p>
            <a:r>
              <a:rPr lang="en-US" sz="1400" dirty="0" smtClean="0">
                <a:solidFill>
                  <a:srgbClr val="2B6F2B"/>
                </a:solidFill>
              </a:rPr>
              <a:t>Russian Presidential Academy of National Economy and Public </a:t>
            </a:r>
            <a:r>
              <a:rPr lang="en-US" sz="1400" dirty="0" smtClean="0">
                <a:solidFill>
                  <a:srgbClr val="2B6F2B"/>
                </a:solidFill>
              </a:rPr>
              <a:t>Administration </a:t>
            </a:r>
            <a:endParaRPr lang="ru-RU" sz="1400" dirty="0" smtClean="0">
              <a:solidFill>
                <a:srgbClr val="2B6F2B"/>
              </a:solidFill>
            </a:endParaRPr>
          </a:p>
          <a:p>
            <a:r>
              <a:rPr lang="en-US" sz="1400" dirty="0" smtClean="0">
                <a:solidFill>
                  <a:srgbClr val="2B6F2B"/>
                </a:solidFill>
              </a:rPr>
              <a:t>Moscow, December </a:t>
            </a:r>
            <a:r>
              <a:rPr lang="en-US" sz="1400" dirty="0" smtClean="0">
                <a:solidFill>
                  <a:srgbClr val="2B6F2B"/>
                </a:solidFill>
              </a:rPr>
              <a:t>13-14, 2013</a:t>
            </a:r>
            <a:endParaRPr lang="en-US" sz="1600" b="1" dirty="0">
              <a:solidFill>
                <a:srgbClr val="2B6F2B"/>
              </a:solidFill>
              <a:latin typeface="Arial Black" pitchFamily="34" charset="0"/>
            </a:endParaRPr>
          </a:p>
        </p:txBody>
      </p:sp>
      <p:pic>
        <p:nvPicPr>
          <p:cNvPr id="3077" name="Рисунок 4" descr="logo_demog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3068638"/>
            <a:ext cx="200977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41512" y="836712"/>
            <a:ext cx="8202488" cy="924272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Cumulated Cohort ASFR, Russia: Cohorts1945-1990, per 1000</a:t>
            </a:r>
            <a:endParaRPr lang="ru-RU" sz="2400" dirty="0"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07345-EA93-40BD-9B04-A0621A3588D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82837"/>
            <a:ext cx="7272808" cy="437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Differences in Cumulated cohort ASFR between base (1960) and subsequent cohorts 1965, 1970, 1975, 1980 and 1985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114AA-5A9B-4FA5-B813-A312482A6B3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44" y="2382836"/>
            <a:ext cx="7004816" cy="421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2000"/>
            <a:ext cx="8892480" cy="1143000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Parity Progression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Ratios, 1979-2012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transitions to the next birth for women)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114AA-5A9B-4FA5-B813-A312482A6B3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7416824" cy="4103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Cohort Parity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Progression Ratios by Age of 20, 25, 30, 35, 50: Transition 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1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114AA-5A9B-4FA5-B813-A312482A6B3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382837"/>
            <a:ext cx="6768752" cy="407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Cohort Parity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Progression Ratios by Age of 20, 25, 30, 35, 50: Transition 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2</a:t>
            </a:r>
            <a:endParaRPr lang="ru-RU" sz="24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114AA-5A9B-4FA5-B813-A312482A6B3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82837"/>
            <a:ext cx="6840760" cy="4115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Cohort Parity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Progression Ratios by Age of 20, 25, 30, 35, 40, 50: Transition 2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3</a:t>
            </a:r>
            <a:endParaRPr lang="ru-RU" sz="24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114AA-5A9B-4FA5-B813-A312482A6B3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82837"/>
            <a:ext cx="6845820" cy="411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Cohort Parity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Progression Ratios by Age of 25, 30, 35, 40, 50: Transition 3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4</a:t>
            </a:r>
            <a:endParaRPr lang="ru-RU" sz="24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114AA-5A9B-4FA5-B813-A312482A6B3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82837"/>
            <a:ext cx="6773812" cy="4075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Demographic Demise of the Soviet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362200"/>
            <a:ext cx="7766248" cy="4019128"/>
          </a:xfrm>
        </p:spPr>
        <p:txBody>
          <a:bodyPr/>
          <a:lstStyle/>
          <a:p>
            <a:r>
              <a:rPr lang="en-US" sz="2000" b="1" dirty="0" smtClean="0"/>
              <a:t>I strongly support the idea. Demographic differences, backed by cultural differences made ​​it impossible for the existence of the USSR. </a:t>
            </a:r>
            <a:endParaRPr lang="en-US" sz="2000" b="1" dirty="0" smtClean="0"/>
          </a:p>
          <a:p>
            <a:r>
              <a:rPr lang="en-US" sz="2000" b="1" dirty="0" smtClean="0"/>
              <a:t>It </a:t>
            </a:r>
            <a:r>
              <a:rPr lang="en-US" sz="2000" b="1" dirty="0" smtClean="0"/>
              <a:t>should be noted that Russian demographers have always talked about it. Fundamental </a:t>
            </a:r>
            <a:r>
              <a:rPr lang="en-US" sz="2000" b="1" dirty="0" smtClean="0"/>
              <a:t>works </a:t>
            </a:r>
            <a:r>
              <a:rPr lang="en-US" sz="2000" b="1" dirty="0" smtClean="0"/>
              <a:t>on the demographic problems of the USSR, even the ones that were published during the period of Soviet censorship, devoted to these issues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1800" dirty="0" smtClean="0"/>
              <a:t>See, for example: </a:t>
            </a:r>
            <a:r>
              <a:rPr lang="en-US" sz="1800" dirty="0" err="1" smtClean="0"/>
              <a:t>A.Volkov</a:t>
            </a:r>
            <a:r>
              <a:rPr lang="en-US" sz="1800" dirty="0" smtClean="0"/>
              <a:t>, </a:t>
            </a:r>
            <a:r>
              <a:rPr lang="en-US" sz="1800" dirty="0" err="1" smtClean="0"/>
              <a:t>A.Vishnevsky</a:t>
            </a:r>
            <a:r>
              <a:rPr lang="en-US" sz="1800" dirty="0" smtClean="0"/>
              <a:t> (eds.) Human Reproduction in the USSR (1983). </a:t>
            </a:r>
          </a:p>
          <a:p>
            <a:r>
              <a:rPr lang="en-US" sz="2000" b="1" dirty="0" smtClean="0"/>
              <a:t>Only need to have in mind that for obvious reasons, the Russian experts could not do political conclusions</a:t>
            </a:r>
          </a:p>
          <a:p>
            <a:endParaRPr lang="en-US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114AA-5A9B-4FA5-B813-A312482A6B3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491880" y="188640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Monica Duffy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Toft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and Demography in the Caucasus as a Political Minefield: The Case of the Sochi Olympics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en-US" sz="2000" b="1" dirty="0" smtClean="0"/>
              <a:t>The role of demographic factors in social change in the North Caucasus is very high. Just as proved their influence </a:t>
            </a:r>
            <a:r>
              <a:rPr lang="en-US" sz="2000" b="1" dirty="0" smtClean="0"/>
              <a:t>in </a:t>
            </a:r>
            <a:r>
              <a:rPr lang="en-US" sz="2000" b="1" dirty="0" smtClean="0"/>
              <a:t>North Africa and in other regions of the world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The erosion of traditional values ​​and the destruction of the traditional organization of the demographic system not only leads to the emergence of the avant-garde political forces, which is important for the modernization of society, but also to the consolidation of conservative forces, who are losing their power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Time </a:t>
            </a:r>
            <a:r>
              <a:rPr lang="en-US" sz="2000" b="1" dirty="0" smtClean="0"/>
              <a:t>is working against the latter. Unfortunately we live in a period of confrontation. To what extent do we have the resources and tools to reduce the negative consequences of this conflict?</a:t>
            </a:r>
            <a:endParaRPr lang="ru-RU" sz="2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114AA-5A9B-4FA5-B813-A312482A6B3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07904" y="188640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</a:rPr>
              <a:t>Georgi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Derluguian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Russian Youth Movements: Hope or Hype?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Youth movements, organized and supported by power - an important channel for obtaining resources, social capital. They are an effective way to lift the career of a young person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Can we talk about the fundamental differences with the Soviet period??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114AA-5A9B-4FA5-B813-A312482A6B3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07904" y="332656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Jennifer Dabs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Sciubba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Russia’s Recent Fertility Increase –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Occurred and Can it be Sustained?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At the macro level demographic statistics we have strong evidence that </a:t>
            </a:r>
            <a:r>
              <a:rPr lang="en-US" sz="2400" b="1" dirty="0" err="1" smtClean="0"/>
              <a:t>pronatalist</a:t>
            </a:r>
            <a:r>
              <a:rPr lang="en-US" sz="2400" b="1" dirty="0" smtClean="0"/>
              <a:t> </a:t>
            </a:r>
            <a:r>
              <a:rPr lang="en-US" sz="2400" b="1" dirty="0" smtClean="0"/>
              <a:t>policy influenced period </a:t>
            </a:r>
            <a:r>
              <a:rPr lang="en-US" sz="2400" b="1" dirty="0" smtClean="0"/>
              <a:t>indicators of </a:t>
            </a:r>
            <a:r>
              <a:rPr lang="en-US" sz="2400" b="1" dirty="0" smtClean="0"/>
              <a:t>fertility. </a:t>
            </a:r>
            <a:r>
              <a:rPr lang="en-US" sz="2400" b="1" dirty="0" smtClean="0"/>
              <a:t>Cohort fertility </a:t>
            </a:r>
            <a:r>
              <a:rPr lang="en-US" sz="2400" b="1" dirty="0" smtClean="0"/>
              <a:t>indicators, taking into account </a:t>
            </a:r>
            <a:r>
              <a:rPr lang="en-US" sz="2400" b="1" dirty="0" smtClean="0"/>
              <a:t>the data for 2012 </a:t>
            </a:r>
            <a:r>
              <a:rPr lang="en-US" sz="2400" b="1" dirty="0" smtClean="0"/>
              <a:t>(outstanding increase in period fertility rates) also </a:t>
            </a:r>
            <a:r>
              <a:rPr lang="en-US" sz="2400" b="1" dirty="0" smtClean="0"/>
              <a:t>showed a positive reaction , albeit a weak one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Historical </a:t>
            </a:r>
            <a:r>
              <a:rPr lang="en-US" sz="2400" b="1" dirty="0" smtClean="0"/>
              <a:t>trend towards lower </a:t>
            </a:r>
            <a:r>
              <a:rPr lang="en-US" sz="2400" b="1" dirty="0" smtClean="0"/>
              <a:t>ultimate cohort fertility in Russia apparently stopped at the level of 1.6 births per woman.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114AA-5A9B-4FA5-B813-A312482A6B3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167336" y="260648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V.N.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Archangelskiy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J.V.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Zinkina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A.V.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Korotayev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Russia’s Recent Fertility Increase – 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it Occurred and Can it be Sustained?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en-US" sz="2000" b="1" dirty="0" smtClean="0"/>
              <a:t>At the same </a:t>
            </a:r>
            <a:r>
              <a:rPr lang="en-US" sz="2000" b="1" dirty="0" smtClean="0"/>
              <a:t>time, </a:t>
            </a:r>
            <a:r>
              <a:rPr lang="en-US" sz="2000" b="1" dirty="0" smtClean="0"/>
              <a:t>there is no clear evidence on the </a:t>
            </a:r>
            <a:r>
              <a:rPr lang="en-US" sz="2000" b="1" dirty="0" err="1" smtClean="0"/>
              <a:t>microdata</a:t>
            </a:r>
            <a:r>
              <a:rPr lang="en-US" sz="2000" b="1" dirty="0" smtClean="0"/>
              <a:t> </a:t>
            </a:r>
            <a:r>
              <a:rPr lang="en-US" sz="2000" b="1" dirty="0" smtClean="0"/>
              <a:t>level, </a:t>
            </a:r>
            <a:r>
              <a:rPr lang="en-US" sz="2000" b="1" dirty="0" smtClean="0"/>
              <a:t>namely on economic policies (in particular, the parent capital ) had a strong positive </a:t>
            </a:r>
            <a:r>
              <a:rPr lang="en-US" sz="2000" b="1" dirty="0" smtClean="0"/>
              <a:t>response. </a:t>
            </a:r>
            <a:r>
              <a:rPr lang="en-US" sz="2000" b="1" dirty="0" smtClean="0"/>
              <a:t>Until today, the econometric analysis does not give grounds for </a:t>
            </a:r>
            <a:r>
              <a:rPr lang="en-US" sz="2000" b="1" dirty="0" smtClean="0"/>
              <a:t>optimism. </a:t>
            </a:r>
            <a:r>
              <a:rPr lang="en-US" sz="2000" b="1" dirty="0" smtClean="0"/>
              <a:t>Neither the </a:t>
            </a:r>
            <a:r>
              <a:rPr lang="en-US" sz="2000" b="1" dirty="0" smtClean="0"/>
              <a:t>intentions </a:t>
            </a:r>
            <a:r>
              <a:rPr lang="en-US" sz="2000" b="1" dirty="0" smtClean="0"/>
              <a:t>nor the </a:t>
            </a:r>
            <a:r>
              <a:rPr lang="en-US" sz="2000" b="1" dirty="0" smtClean="0"/>
              <a:t>realization of intentions did not change </a:t>
            </a:r>
            <a:r>
              <a:rPr lang="en-US" sz="2000" b="1" dirty="0" err="1" smtClean="0"/>
              <a:t>principially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Future </a:t>
            </a:r>
            <a:r>
              <a:rPr lang="en-US" sz="2000" b="1" dirty="0" smtClean="0"/>
              <a:t>changes in fertility under the sign of great uncertainty. While we can not say that the </a:t>
            </a:r>
            <a:r>
              <a:rPr lang="en-US" sz="2000" b="1" dirty="0" smtClean="0"/>
              <a:t>generations </a:t>
            </a:r>
            <a:r>
              <a:rPr lang="en-US" sz="2000" b="1" dirty="0" smtClean="0"/>
              <a:t>born in the 1980s will have more children than their parents 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We also worrying that </a:t>
            </a:r>
            <a:r>
              <a:rPr lang="en-US" sz="2000" b="1" dirty="0" smtClean="0"/>
              <a:t>fertility increased more significantly in </a:t>
            </a:r>
            <a:r>
              <a:rPr lang="en-US" sz="2000" b="1" dirty="0" smtClean="0"/>
              <a:t>those regions where it was </a:t>
            </a:r>
            <a:r>
              <a:rPr lang="en-US" sz="2000" b="1" dirty="0" smtClean="0"/>
              <a:t>above average</a:t>
            </a:r>
            <a:r>
              <a:rPr lang="en-US" sz="2000" b="1" dirty="0" smtClean="0"/>
              <a:t> before the </a:t>
            </a:r>
            <a:r>
              <a:rPr lang="en-US" sz="2000" b="1" dirty="0" smtClean="0"/>
              <a:t>policy intervention, </a:t>
            </a:r>
            <a:r>
              <a:rPr lang="en-US" sz="2000" b="1" dirty="0" smtClean="0"/>
              <a:t>especially in rural areas.</a:t>
            </a:r>
            <a:endParaRPr lang="ru-RU" sz="2000" b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114AA-5A9B-4FA5-B813-A312482A6B3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62000" y="764704"/>
            <a:ext cx="8382000" cy="1367879"/>
          </a:xfrm>
        </p:spPr>
        <p:txBody>
          <a:bodyPr/>
          <a:lstStyle/>
          <a:p>
            <a:pPr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Completed Cohort and Period Total Fertility in Russia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(average number of births to a woman by age 50):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birth cohorts 1841-198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extrapolation with fixed ASFR as of 2012)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period 1897-201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</a:p>
        </p:txBody>
      </p:sp>
      <p:sp>
        <p:nvSpPr>
          <p:cNvPr id="1229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3AB50-828B-4215-87F3-7FA356159AA1}" type="slidenum">
              <a:rPr lang="ru-RU" smtClean="0"/>
              <a:pPr>
                <a:defRPr/>
              </a:pPr>
              <a:t>7</a:t>
            </a:fld>
            <a:endParaRPr lang="ru-RU" smtClean="0"/>
          </a:p>
        </p:txBody>
      </p:sp>
      <p:sp>
        <p:nvSpPr>
          <p:cNvPr id="4102" name="TextBox 12"/>
          <p:cNvSpPr txBox="1">
            <a:spLocks noChangeArrowheads="1"/>
          </p:cNvSpPr>
          <p:nvPr/>
        </p:nvSpPr>
        <p:spPr bwMode="auto">
          <a:xfrm>
            <a:off x="971550" y="6237288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200" dirty="0">
                <a:solidFill>
                  <a:srgbClr val="3C653C"/>
                </a:solidFill>
              </a:rPr>
              <a:t>Source: </a:t>
            </a:r>
            <a:r>
              <a:rPr lang="en-US" sz="1200" dirty="0" err="1">
                <a:solidFill>
                  <a:srgbClr val="3C653C"/>
                </a:solidFill>
              </a:rPr>
              <a:t>Zakharov</a:t>
            </a:r>
            <a:r>
              <a:rPr lang="en-US" sz="1200" dirty="0">
                <a:solidFill>
                  <a:srgbClr val="3C653C"/>
                </a:solidFill>
              </a:rPr>
              <a:t> S.V. (2008). Russian Federation: From the first to second demographic transition. </a:t>
            </a:r>
            <a:r>
              <a:rPr lang="en-US" sz="1200" i="1" dirty="0">
                <a:solidFill>
                  <a:srgbClr val="3C653C"/>
                </a:solidFill>
              </a:rPr>
              <a:t>Demographic Research</a:t>
            </a:r>
            <a:r>
              <a:rPr lang="en-US" sz="1200" dirty="0">
                <a:solidFill>
                  <a:srgbClr val="3C653C"/>
                </a:solidFill>
              </a:rPr>
              <a:t>. </a:t>
            </a:r>
            <a:r>
              <a:rPr lang="en-US" sz="1200" dirty="0" err="1">
                <a:solidFill>
                  <a:srgbClr val="3C653C"/>
                </a:solidFill>
              </a:rPr>
              <a:t>Vol</a:t>
            </a:r>
            <a:r>
              <a:rPr lang="ru-RU" sz="1200" dirty="0">
                <a:solidFill>
                  <a:srgbClr val="3C653C"/>
                </a:solidFill>
              </a:rPr>
              <a:t>. 19</a:t>
            </a:r>
            <a:r>
              <a:rPr lang="en-US" sz="1200" dirty="0">
                <a:solidFill>
                  <a:srgbClr val="3C653C"/>
                </a:solidFill>
              </a:rPr>
              <a:t>, p</a:t>
            </a:r>
            <a:r>
              <a:rPr lang="ru-RU" sz="1200" dirty="0">
                <a:solidFill>
                  <a:srgbClr val="3C653C"/>
                </a:solidFill>
              </a:rPr>
              <a:t>.</a:t>
            </a:r>
            <a:r>
              <a:rPr lang="en-US" sz="1200" dirty="0">
                <a:solidFill>
                  <a:srgbClr val="3C653C"/>
                </a:solidFill>
              </a:rPr>
              <a:t>910 (</a:t>
            </a:r>
            <a:r>
              <a:rPr lang="en-US" sz="1000" u="sng" dirty="0">
                <a:hlinkClick r:id="rId2"/>
              </a:rPr>
              <a:t>http://www.demographic-research.org/Volumes/Vol19/24/</a:t>
            </a:r>
            <a:r>
              <a:rPr lang="en-US" sz="1000" u="sng" dirty="0"/>
              <a:t> )</a:t>
            </a:r>
            <a:r>
              <a:rPr lang="en-US" sz="1200" dirty="0">
                <a:solidFill>
                  <a:srgbClr val="3C653C"/>
                </a:solidFill>
              </a:rPr>
              <a:t>. (Updated for </a:t>
            </a:r>
            <a:r>
              <a:rPr lang="en-US" sz="1200" dirty="0" smtClean="0">
                <a:solidFill>
                  <a:srgbClr val="3C653C"/>
                </a:solidFill>
              </a:rPr>
              <a:t>201</a:t>
            </a:r>
            <a:r>
              <a:rPr lang="ru-RU" sz="1200" dirty="0" smtClean="0">
                <a:solidFill>
                  <a:srgbClr val="3C653C"/>
                </a:solidFill>
              </a:rPr>
              <a:t>2</a:t>
            </a:r>
            <a:r>
              <a:rPr lang="en-US" sz="1200" dirty="0" smtClean="0">
                <a:solidFill>
                  <a:srgbClr val="3C653C"/>
                </a:solidFill>
              </a:rPr>
              <a:t> </a:t>
            </a:r>
            <a:r>
              <a:rPr lang="en-US" sz="1200" dirty="0">
                <a:solidFill>
                  <a:srgbClr val="3C653C"/>
                </a:solidFill>
              </a:rPr>
              <a:t>data) </a:t>
            </a:r>
            <a:endParaRPr lang="ru-RU" sz="1200" dirty="0"/>
          </a:p>
        </p:txBody>
      </p:sp>
      <p:pic>
        <p:nvPicPr>
          <p:cNvPr id="4104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420888"/>
            <a:ext cx="3770313" cy="2765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Выноска со стрелкой вправо 11"/>
          <p:cNvSpPr/>
          <p:nvPr/>
        </p:nvSpPr>
        <p:spPr>
          <a:xfrm>
            <a:off x="3419872" y="4077072"/>
            <a:ext cx="1584325" cy="576262"/>
          </a:xfrm>
          <a:prstGeom prst="rightArrowCallou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212976"/>
            <a:ext cx="3899592" cy="2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202488" cy="11430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Different Indicators of Total Fertility: Cohort versus Synthetic Measures, Russia, 1979-2012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751FC-D0CB-4F29-B78C-F664EA301162}" type="slidenum">
              <a:rPr lang="ru-RU" smtClean="0"/>
              <a:pPr>
                <a:defRPr/>
              </a:pPr>
              <a:t>8</a:t>
            </a:fld>
            <a:endParaRPr lang="ru-RU" smtClean="0"/>
          </a:p>
        </p:txBody>
      </p:sp>
      <p:pic>
        <p:nvPicPr>
          <p:cNvPr id="7177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362200"/>
            <a:ext cx="604867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62000" y="764704"/>
            <a:ext cx="8382000" cy="99628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Cumulated Period ASFR, Russia: 1979-2012, per 1000</a:t>
            </a:r>
            <a:endParaRPr lang="ru-RU" sz="2400" dirty="0">
              <a:latin typeface="+mn-lt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23BCA-5486-480E-8009-84E69154E7E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382837"/>
            <a:ext cx="7200800" cy="433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6190</TotalTime>
  <Words>784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Капсулы</vt:lpstr>
      <vt:lpstr> Session 2: Political Demography and Russia’s Past and Future </vt:lpstr>
      <vt:lpstr>The Demographic Demise of the Soviet Union</vt:lpstr>
      <vt:lpstr>History and Demography in the Caucasus as a Political Minefield: The Case of the Sochi Olympics </vt:lpstr>
      <vt:lpstr>Russian Youth Movements: Hope or Hype?</vt:lpstr>
      <vt:lpstr>Russia’s Recent Fertility Increase –  Why it Occurred and Can it be Sustained?</vt:lpstr>
      <vt:lpstr>Russia’s Recent Fertility Increase –  Why it Occurred and Can it be Sustained?</vt:lpstr>
      <vt:lpstr>Completed Cohort and Period Total Fertility in Russia (average number of births to a woman by age 50):  birth cohorts 1841-1982 (extrapolation with fixed ASFR as of 2012), period 1897-2012</vt:lpstr>
      <vt:lpstr>Different Indicators of Total Fertility: Cohort versus Synthetic Measures, Russia, 1979-2012</vt:lpstr>
      <vt:lpstr>Cumulated Period ASFR, Russia: 1979-2012, per 1000</vt:lpstr>
      <vt:lpstr>Cumulated Cohort ASFR, Russia: Cohorts1945-1990, per 1000</vt:lpstr>
      <vt:lpstr>Differences in Cumulated cohort ASFR between base (1960) and subsequent cohorts 1965, 1970, 1975, 1980 and 1985</vt:lpstr>
      <vt:lpstr>Period Parity Progression Ratios, 1979-2012 (transitions to the next birth for women)</vt:lpstr>
      <vt:lpstr>Cohort Parity Progression Ratios by Age of 20, 25, 30, 35, 50: Transition 01</vt:lpstr>
      <vt:lpstr>Cohort Parity Progression Ratios by Age of 20, 25, 30, 35, 50: Transition 12</vt:lpstr>
      <vt:lpstr>Cohort Parity Progression Ratios by Age of 20, 25, 30, 35, 40, 50: Transition 23</vt:lpstr>
      <vt:lpstr>Cohort Parity Progression Ratios by Age of 25, 30, 35, 40, 50: Transition 34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Ценностно-нормативные представления о «расписании» человеческой жизни: сравнение России и других стран Европы</dc:title>
  <dc:creator>Захаров</dc:creator>
  <cp:lastModifiedBy>Сергей Захаров</cp:lastModifiedBy>
  <cp:revision>318</cp:revision>
  <dcterms:created xsi:type="dcterms:W3CDTF">2008-04-01T06:46:10Z</dcterms:created>
  <dcterms:modified xsi:type="dcterms:W3CDTF">2013-12-13T08:21:46Z</dcterms:modified>
</cp:coreProperties>
</file>