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0"/>
  </p:notesMasterIdLst>
  <p:handoutMasterIdLst>
    <p:handoutMasterId r:id="rId41"/>
  </p:handoutMasterIdLst>
  <p:sldIdLst>
    <p:sldId id="258" r:id="rId2"/>
    <p:sldId id="311" r:id="rId3"/>
    <p:sldId id="260" r:id="rId4"/>
    <p:sldId id="316" r:id="rId5"/>
    <p:sldId id="317" r:id="rId6"/>
    <p:sldId id="322" r:id="rId7"/>
    <p:sldId id="323" r:id="rId8"/>
    <p:sldId id="327" r:id="rId9"/>
    <p:sldId id="328" r:id="rId10"/>
    <p:sldId id="336" r:id="rId11"/>
    <p:sldId id="350" r:id="rId12"/>
    <p:sldId id="334" r:id="rId13"/>
    <p:sldId id="341" r:id="rId14"/>
    <p:sldId id="342" r:id="rId15"/>
    <p:sldId id="335" r:id="rId16"/>
    <p:sldId id="315" r:id="rId17"/>
    <p:sldId id="294" r:id="rId18"/>
    <p:sldId id="351" r:id="rId19"/>
    <p:sldId id="300" r:id="rId20"/>
    <p:sldId id="302" r:id="rId21"/>
    <p:sldId id="349" r:id="rId22"/>
    <p:sldId id="330" r:id="rId23"/>
    <p:sldId id="331" r:id="rId24"/>
    <p:sldId id="346" r:id="rId25"/>
    <p:sldId id="324" r:id="rId26"/>
    <p:sldId id="325" r:id="rId27"/>
    <p:sldId id="305" r:id="rId28"/>
    <p:sldId id="306" r:id="rId29"/>
    <p:sldId id="307" r:id="rId30"/>
    <p:sldId id="308" r:id="rId31"/>
    <p:sldId id="337" r:id="rId32"/>
    <p:sldId id="344" r:id="rId33"/>
    <p:sldId id="296" r:id="rId34"/>
    <p:sldId id="297" r:id="rId35"/>
    <p:sldId id="345" r:id="rId36"/>
    <p:sldId id="319" r:id="rId37"/>
    <p:sldId id="320" r:id="rId38"/>
    <p:sldId id="318" r:id="rId39"/>
  </p:sldIdLst>
  <p:sldSz cx="9144000" cy="6858000" type="screen4x3"/>
  <p:notesSz cx="6854825" cy="9293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0" autoAdjust="0"/>
    <p:restoredTop sz="86374" autoAdjust="0"/>
  </p:normalViewPr>
  <p:slideViewPr>
    <p:cSldViewPr>
      <p:cViewPr>
        <p:scale>
          <a:sx n="73" d="100"/>
          <a:sy n="73" d="100"/>
        </p:scale>
        <p:origin x="-804" y="-72"/>
      </p:cViewPr>
      <p:guideLst>
        <p:guide orient="horz" pos="2160"/>
        <p:guide pos="2880"/>
      </p:guideLst>
    </p:cSldViewPr>
  </p:slideViewPr>
  <p:outlineViewPr>
    <p:cViewPr>
      <p:scale>
        <a:sx n="33" d="100"/>
        <a:sy n="33" d="100"/>
      </p:scale>
      <p:origin x="0" y="9360"/>
    </p:cViewPr>
  </p:outlineViewPr>
  <p:notesTextViewPr>
    <p:cViewPr>
      <p:scale>
        <a:sx n="1" d="1"/>
        <a:sy n="1" d="1"/>
      </p:scale>
      <p:origin x="0" y="0"/>
    </p:cViewPr>
  </p:notesTextViewPr>
  <p:sorterViewPr>
    <p:cViewPr>
      <p:scale>
        <a:sx n="100" d="100"/>
        <a:sy n="100" d="100"/>
      </p:scale>
      <p:origin x="0" y="4908"/>
    </p:cViewPr>
  </p:sorterViewPr>
  <p:notesViewPr>
    <p:cSldViewPr>
      <p:cViewPr varScale="1">
        <p:scale>
          <a:sx n="85" d="100"/>
          <a:sy n="85" d="100"/>
        </p:scale>
        <p:origin x="-3150" y="-90"/>
      </p:cViewPr>
      <p:guideLst>
        <p:guide orient="horz" pos="2927"/>
        <p:guide pos="215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0425" cy="464661"/>
          </a:xfrm>
          <a:prstGeom prst="rect">
            <a:avLst/>
          </a:prstGeom>
        </p:spPr>
        <p:txBody>
          <a:bodyPr vert="horz" lIns="92267" tIns="46132" rIns="92267" bIns="46132" rtlCol="0"/>
          <a:lstStyle>
            <a:lvl1pPr algn="l">
              <a:defRPr sz="1200"/>
            </a:lvl1pPr>
          </a:lstStyle>
          <a:p>
            <a:endParaRPr lang="en-US"/>
          </a:p>
        </p:txBody>
      </p:sp>
      <p:sp>
        <p:nvSpPr>
          <p:cNvPr id="3" name="Date Placeholder 2"/>
          <p:cNvSpPr>
            <a:spLocks noGrp="1"/>
          </p:cNvSpPr>
          <p:nvPr>
            <p:ph type="dt" sz="quarter" idx="1"/>
          </p:nvPr>
        </p:nvSpPr>
        <p:spPr>
          <a:xfrm>
            <a:off x="3882814" y="1"/>
            <a:ext cx="2970425" cy="464661"/>
          </a:xfrm>
          <a:prstGeom prst="rect">
            <a:avLst/>
          </a:prstGeom>
        </p:spPr>
        <p:txBody>
          <a:bodyPr vert="horz" lIns="92267" tIns="46132" rIns="92267" bIns="46132" rtlCol="0"/>
          <a:lstStyle>
            <a:lvl1pPr algn="r">
              <a:defRPr sz="1200"/>
            </a:lvl1pPr>
          </a:lstStyle>
          <a:p>
            <a:fld id="{41056F70-092E-4747-A0F6-2529F585B295}" type="datetimeFigureOut">
              <a:rPr lang="en-US" smtClean="0"/>
              <a:t>12/12/2013</a:t>
            </a:fld>
            <a:endParaRPr lang="en-US"/>
          </a:p>
        </p:txBody>
      </p:sp>
      <p:sp>
        <p:nvSpPr>
          <p:cNvPr id="4" name="Footer Placeholder 3"/>
          <p:cNvSpPr>
            <a:spLocks noGrp="1"/>
          </p:cNvSpPr>
          <p:nvPr>
            <p:ph type="ftr" sz="quarter" idx="2"/>
          </p:nvPr>
        </p:nvSpPr>
        <p:spPr>
          <a:xfrm>
            <a:off x="0" y="8826951"/>
            <a:ext cx="2970425" cy="464661"/>
          </a:xfrm>
          <a:prstGeom prst="rect">
            <a:avLst/>
          </a:prstGeom>
        </p:spPr>
        <p:txBody>
          <a:bodyPr vert="horz" lIns="92267" tIns="46132" rIns="92267" bIns="46132" rtlCol="0" anchor="b"/>
          <a:lstStyle>
            <a:lvl1pPr algn="l">
              <a:defRPr sz="1200"/>
            </a:lvl1pPr>
          </a:lstStyle>
          <a:p>
            <a:endParaRPr lang="en-US"/>
          </a:p>
        </p:txBody>
      </p:sp>
      <p:sp>
        <p:nvSpPr>
          <p:cNvPr id="5" name="Slide Number Placeholder 4"/>
          <p:cNvSpPr>
            <a:spLocks noGrp="1"/>
          </p:cNvSpPr>
          <p:nvPr>
            <p:ph type="sldNum" sz="quarter" idx="3"/>
          </p:nvPr>
        </p:nvSpPr>
        <p:spPr>
          <a:xfrm>
            <a:off x="3882814" y="8826951"/>
            <a:ext cx="2970425" cy="464661"/>
          </a:xfrm>
          <a:prstGeom prst="rect">
            <a:avLst/>
          </a:prstGeom>
        </p:spPr>
        <p:txBody>
          <a:bodyPr vert="horz" lIns="92267" tIns="46132" rIns="92267" bIns="46132" rtlCol="0" anchor="b"/>
          <a:lstStyle>
            <a:lvl1pPr algn="r">
              <a:defRPr sz="1200"/>
            </a:lvl1pPr>
          </a:lstStyle>
          <a:p>
            <a:fld id="{3738BE52-7773-465A-9BB8-07BF0ADC85DB}" type="slidenum">
              <a:rPr lang="en-US" smtClean="0"/>
              <a:t>‹#›</a:t>
            </a:fld>
            <a:endParaRPr lang="en-US"/>
          </a:p>
        </p:txBody>
      </p:sp>
    </p:spTree>
    <p:extLst>
      <p:ext uri="{BB962C8B-B14F-4D97-AF65-F5344CB8AC3E}">
        <p14:creationId xmlns:p14="http://schemas.microsoft.com/office/powerpoint/2010/main" val="135271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0425" cy="464661"/>
          </a:xfrm>
          <a:prstGeom prst="rect">
            <a:avLst/>
          </a:prstGeom>
        </p:spPr>
        <p:txBody>
          <a:bodyPr vert="horz" lIns="92267" tIns="46132" rIns="92267" bIns="46132" rtlCol="0"/>
          <a:lstStyle>
            <a:lvl1pPr algn="l">
              <a:defRPr sz="1200"/>
            </a:lvl1pPr>
          </a:lstStyle>
          <a:p>
            <a:endParaRPr lang="en-US"/>
          </a:p>
        </p:txBody>
      </p:sp>
      <p:sp>
        <p:nvSpPr>
          <p:cNvPr id="3" name="Date Placeholder 2"/>
          <p:cNvSpPr>
            <a:spLocks noGrp="1"/>
          </p:cNvSpPr>
          <p:nvPr>
            <p:ph type="dt" idx="1"/>
          </p:nvPr>
        </p:nvSpPr>
        <p:spPr>
          <a:xfrm>
            <a:off x="3882814" y="1"/>
            <a:ext cx="2970425" cy="464661"/>
          </a:xfrm>
          <a:prstGeom prst="rect">
            <a:avLst/>
          </a:prstGeom>
        </p:spPr>
        <p:txBody>
          <a:bodyPr vert="horz" lIns="92267" tIns="46132" rIns="92267" bIns="46132" rtlCol="0"/>
          <a:lstStyle>
            <a:lvl1pPr algn="r">
              <a:defRPr sz="1200"/>
            </a:lvl1pPr>
          </a:lstStyle>
          <a:p>
            <a:fld id="{A6C0D35E-AF10-4D0B-9D9E-058686BD36AA}" type="datetimeFigureOut">
              <a:rPr lang="en-US" smtClean="0"/>
              <a:t>12/12/2013</a:t>
            </a:fld>
            <a:endParaRPr lang="en-US"/>
          </a:p>
        </p:txBody>
      </p:sp>
      <p:sp>
        <p:nvSpPr>
          <p:cNvPr id="4" name="Slide Image Placeholder 3"/>
          <p:cNvSpPr>
            <a:spLocks noGrp="1" noRot="1" noChangeAspect="1"/>
          </p:cNvSpPr>
          <p:nvPr>
            <p:ph type="sldImg" idx="2"/>
          </p:nvPr>
        </p:nvSpPr>
        <p:spPr>
          <a:xfrm>
            <a:off x="1103313" y="695325"/>
            <a:ext cx="4648200" cy="3487738"/>
          </a:xfrm>
          <a:prstGeom prst="rect">
            <a:avLst/>
          </a:prstGeom>
          <a:noFill/>
          <a:ln w="12700">
            <a:solidFill>
              <a:prstClr val="black"/>
            </a:solidFill>
          </a:ln>
        </p:spPr>
        <p:txBody>
          <a:bodyPr vert="horz" lIns="92267" tIns="46132" rIns="92267" bIns="46132" rtlCol="0" anchor="ctr"/>
          <a:lstStyle/>
          <a:p>
            <a:endParaRPr lang="en-US"/>
          </a:p>
        </p:txBody>
      </p:sp>
      <p:sp>
        <p:nvSpPr>
          <p:cNvPr id="5" name="Notes Placeholder 4"/>
          <p:cNvSpPr>
            <a:spLocks noGrp="1"/>
          </p:cNvSpPr>
          <p:nvPr>
            <p:ph type="body" sz="quarter" idx="3"/>
          </p:nvPr>
        </p:nvSpPr>
        <p:spPr>
          <a:xfrm>
            <a:off x="685483" y="4414283"/>
            <a:ext cx="5483860" cy="4181951"/>
          </a:xfrm>
          <a:prstGeom prst="rect">
            <a:avLst/>
          </a:prstGeom>
        </p:spPr>
        <p:txBody>
          <a:bodyPr vert="horz" lIns="92267" tIns="46132" rIns="92267" bIns="461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6951"/>
            <a:ext cx="2970425" cy="464661"/>
          </a:xfrm>
          <a:prstGeom prst="rect">
            <a:avLst/>
          </a:prstGeom>
        </p:spPr>
        <p:txBody>
          <a:bodyPr vert="horz" lIns="92267" tIns="46132" rIns="92267" bIns="46132" rtlCol="0" anchor="b"/>
          <a:lstStyle>
            <a:lvl1pPr algn="l">
              <a:defRPr sz="1200"/>
            </a:lvl1pPr>
          </a:lstStyle>
          <a:p>
            <a:endParaRPr lang="en-US"/>
          </a:p>
        </p:txBody>
      </p:sp>
      <p:sp>
        <p:nvSpPr>
          <p:cNvPr id="7" name="Slide Number Placeholder 6"/>
          <p:cNvSpPr>
            <a:spLocks noGrp="1"/>
          </p:cNvSpPr>
          <p:nvPr>
            <p:ph type="sldNum" sz="quarter" idx="5"/>
          </p:nvPr>
        </p:nvSpPr>
        <p:spPr>
          <a:xfrm>
            <a:off x="3882814" y="8826951"/>
            <a:ext cx="2970425" cy="464661"/>
          </a:xfrm>
          <a:prstGeom prst="rect">
            <a:avLst/>
          </a:prstGeom>
        </p:spPr>
        <p:txBody>
          <a:bodyPr vert="horz" lIns="92267" tIns="46132" rIns="92267" bIns="46132" rtlCol="0" anchor="b"/>
          <a:lstStyle>
            <a:lvl1pPr algn="r">
              <a:defRPr sz="1200"/>
            </a:lvl1pPr>
          </a:lstStyle>
          <a:p>
            <a:fld id="{B5E61C62-FE83-46A2-BCEB-AC38CCB88545}" type="slidenum">
              <a:rPr lang="en-US" smtClean="0"/>
              <a:t>‹#›</a:t>
            </a:fld>
            <a:endParaRPr lang="en-US"/>
          </a:p>
        </p:txBody>
      </p:sp>
    </p:spTree>
    <p:extLst>
      <p:ext uri="{BB962C8B-B14F-4D97-AF65-F5344CB8AC3E}">
        <p14:creationId xmlns:p14="http://schemas.microsoft.com/office/powerpoint/2010/main" val="3336405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3" Type="http://schemas.openxmlformats.org/officeDocument/2006/relationships/hyperlink" Target="http://en.wikipedia.org/wiki/Chile" TargetMode="External"/><Relationship Id="rId18" Type="http://schemas.openxmlformats.org/officeDocument/2006/relationships/hyperlink" Target="http://en.wikipedia.org/wiki/El_Salvador" TargetMode="External"/><Relationship Id="rId26" Type="http://schemas.openxmlformats.org/officeDocument/2006/relationships/hyperlink" Target="http://en.wikipedia.org/wiki/Libya" TargetMode="External"/><Relationship Id="rId39" Type="http://schemas.openxmlformats.org/officeDocument/2006/relationships/hyperlink" Target="http://en.wikipedia.org/wiki/Tajikistan" TargetMode="External"/><Relationship Id="rId21" Type="http://schemas.openxmlformats.org/officeDocument/2006/relationships/hyperlink" Target="http://en.wikipedia.org/wiki/Guyana" TargetMode="External"/><Relationship Id="rId34" Type="http://schemas.openxmlformats.org/officeDocument/2006/relationships/hyperlink" Target="http://en.wikipedia.org/wiki/Senegal" TargetMode="External"/><Relationship Id="rId42" Type="http://schemas.openxmlformats.org/officeDocument/2006/relationships/hyperlink" Target="http://en.wikipedia.org/wiki/Uruguay" TargetMode="External"/><Relationship Id="rId7" Type="http://schemas.openxmlformats.org/officeDocument/2006/relationships/hyperlink" Target="http://en.wikipedia.org/wiki/Bangladesh" TargetMode="External"/><Relationship Id="rId2" Type="http://schemas.openxmlformats.org/officeDocument/2006/relationships/slide" Target="../slides/slide15.xml"/><Relationship Id="rId16" Type="http://schemas.openxmlformats.org/officeDocument/2006/relationships/hyperlink" Target="http://en.wikipedia.org/wiki/Ecuador" TargetMode="External"/><Relationship Id="rId20" Type="http://schemas.openxmlformats.org/officeDocument/2006/relationships/hyperlink" Target="http://en.wikipedia.org/wiki/Guatemala" TargetMode="External"/><Relationship Id="rId29" Type="http://schemas.openxmlformats.org/officeDocument/2006/relationships/hyperlink" Target="http://en.wikipedia.org/wiki/Mexico" TargetMode="External"/><Relationship Id="rId41" Type="http://schemas.openxmlformats.org/officeDocument/2006/relationships/hyperlink" Target="http://en.wikipedia.org/wiki/Uganda" TargetMode="External"/><Relationship Id="rId1" Type="http://schemas.openxmlformats.org/officeDocument/2006/relationships/notesMaster" Target="../notesMasters/notesMaster1.xml"/><Relationship Id="rId6" Type="http://schemas.openxmlformats.org/officeDocument/2006/relationships/hyperlink" Target="http://en.wikipedia.org/wiki/Azerbaijan" TargetMode="External"/><Relationship Id="rId11" Type="http://schemas.openxmlformats.org/officeDocument/2006/relationships/hyperlink" Target="http://en.wikipedia.org/wiki/Burkina_Faso" TargetMode="External"/><Relationship Id="rId24" Type="http://schemas.openxmlformats.org/officeDocument/2006/relationships/hyperlink" Target="http://en.wikipedia.org/wiki/Kyrgyzstan" TargetMode="External"/><Relationship Id="rId32" Type="http://schemas.openxmlformats.org/officeDocument/2006/relationships/hyperlink" Target="http://en.wikipedia.org/wiki/Peru" TargetMode="External"/><Relationship Id="rId37" Type="http://schemas.openxmlformats.org/officeDocument/2006/relationships/hyperlink" Target="http://en.wikipedia.org/wiki/Saint_Vincent_and_the_Grenadines" TargetMode="External"/><Relationship Id="rId40" Type="http://schemas.openxmlformats.org/officeDocument/2006/relationships/hyperlink" Target="http://en.wikipedia.org/wiki/Turkey" TargetMode="External"/><Relationship Id="rId5" Type="http://schemas.openxmlformats.org/officeDocument/2006/relationships/hyperlink" Target="http://en.wikipedia.org/wiki/Algeria" TargetMode="External"/><Relationship Id="rId15" Type="http://schemas.openxmlformats.org/officeDocument/2006/relationships/hyperlink" Target="http://en.wikipedia.org/wiki/East_Timor" TargetMode="External"/><Relationship Id="rId23" Type="http://schemas.openxmlformats.org/officeDocument/2006/relationships/hyperlink" Target="http://en.wikipedia.org/wiki/Honduras" TargetMode="External"/><Relationship Id="rId28" Type="http://schemas.openxmlformats.org/officeDocument/2006/relationships/hyperlink" Target="http://en.wikipedia.org/wiki/Mauritania" TargetMode="External"/><Relationship Id="rId36" Type="http://schemas.openxmlformats.org/officeDocument/2006/relationships/hyperlink" Target="http://en.wikipedia.org/wiki/Sri_Lanka" TargetMode="External"/><Relationship Id="rId10" Type="http://schemas.openxmlformats.org/officeDocument/2006/relationships/hyperlink" Target="http://en.wikipedia.org/wiki/Bosnia_and_Herzegovina" TargetMode="External"/><Relationship Id="rId19" Type="http://schemas.openxmlformats.org/officeDocument/2006/relationships/hyperlink" Target="http://en.wikipedia.org/wiki/Ghana" TargetMode="External"/><Relationship Id="rId31" Type="http://schemas.openxmlformats.org/officeDocument/2006/relationships/hyperlink" Target="http://en.wikipedia.org/wiki/Nicaragua" TargetMode="External"/><Relationship Id="rId4" Type="http://schemas.openxmlformats.org/officeDocument/2006/relationships/hyperlink" Target="http://en.wikipedia.org/wiki/Argentina" TargetMode="External"/><Relationship Id="rId9" Type="http://schemas.openxmlformats.org/officeDocument/2006/relationships/hyperlink" Target="http://en.wikipedia.org/wiki/Bolivia" TargetMode="External"/><Relationship Id="rId14" Type="http://schemas.openxmlformats.org/officeDocument/2006/relationships/hyperlink" Target="http://en.wikipedia.org/wiki/Colombia" TargetMode="External"/><Relationship Id="rId22" Type="http://schemas.openxmlformats.org/officeDocument/2006/relationships/hyperlink" Target="http://en.wikipedia.org/wiki/Guinea" TargetMode="External"/><Relationship Id="rId27" Type="http://schemas.openxmlformats.org/officeDocument/2006/relationships/hyperlink" Target="http://en.wikipedia.org/wiki/Mali" TargetMode="External"/><Relationship Id="rId30" Type="http://schemas.openxmlformats.org/officeDocument/2006/relationships/hyperlink" Target="http://en.wikipedia.org/wiki/Morocco" TargetMode="External"/><Relationship Id="rId35" Type="http://schemas.openxmlformats.org/officeDocument/2006/relationships/hyperlink" Target="http://en.wikipedia.org/wiki/Seychelles" TargetMode="External"/><Relationship Id="rId8" Type="http://schemas.openxmlformats.org/officeDocument/2006/relationships/hyperlink" Target="http://en.wikipedia.org/wiki/Belize" TargetMode="External"/><Relationship Id="rId3" Type="http://schemas.openxmlformats.org/officeDocument/2006/relationships/hyperlink" Target="http://en.wikipedia.org/wiki/Albania" TargetMode="External"/><Relationship Id="rId12" Type="http://schemas.openxmlformats.org/officeDocument/2006/relationships/hyperlink" Target="http://en.wikipedia.org/wiki/Cape_Verde" TargetMode="External"/><Relationship Id="rId17" Type="http://schemas.openxmlformats.org/officeDocument/2006/relationships/hyperlink" Target="http://en.wikipedia.org/wiki/Egypt" TargetMode="External"/><Relationship Id="rId25" Type="http://schemas.openxmlformats.org/officeDocument/2006/relationships/hyperlink" Target="http://en.wikipedia.org/wiki/Lesotho" TargetMode="External"/><Relationship Id="rId33" Type="http://schemas.openxmlformats.org/officeDocument/2006/relationships/hyperlink" Target="http://en.wikipedia.org/wiki/Philippines" TargetMode="External"/><Relationship Id="rId38" Type="http://schemas.openxmlformats.org/officeDocument/2006/relationships/hyperlink" Target="http://en.wikipedia.org/wiki/Syria"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1</a:t>
            </a:fld>
            <a:endParaRPr lang="en-US"/>
          </a:p>
        </p:txBody>
      </p:sp>
    </p:spTree>
    <p:extLst>
      <p:ext uri="{BB962C8B-B14F-4D97-AF65-F5344CB8AC3E}">
        <p14:creationId xmlns:p14="http://schemas.microsoft.com/office/powerpoint/2010/main" val="3141366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Lebensraum:  Germany, Japan</a:t>
            </a:r>
          </a:p>
          <a:p>
            <a:r>
              <a:rPr lang="en-US" dirty="0" smtClean="0"/>
              <a:t>Marche </a:t>
            </a:r>
            <a:r>
              <a:rPr lang="en-US" dirty="0" err="1" smtClean="0"/>
              <a:t>Verte</a:t>
            </a:r>
            <a:r>
              <a:rPr lang="en-US" dirty="0" smtClean="0"/>
              <a:t>:  Morocco and Spanish Sahara, 1975</a:t>
            </a:r>
          </a:p>
          <a:p>
            <a:r>
              <a:rPr lang="en-US" dirty="0" smtClean="0"/>
              <a:t>Tibet:  </a:t>
            </a:r>
            <a:r>
              <a:rPr lang="en-US" i="1" dirty="0" smtClean="0"/>
              <a:t>Han</a:t>
            </a:r>
            <a:r>
              <a:rPr lang="en-US" dirty="0" smtClean="0"/>
              <a:t> migration to Tibet (would be denied)</a:t>
            </a:r>
          </a:p>
          <a:p>
            <a:r>
              <a:rPr lang="en-US" dirty="0" smtClean="0"/>
              <a:t>Israel:</a:t>
            </a:r>
            <a:r>
              <a:rPr lang="en-US" baseline="0" dirty="0" smtClean="0"/>
              <a:t> encourage Jewish migration (</a:t>
            </a:r>
            <a:r>
              <a:rPr lang="en-US" baseline="0" dirty="0" err="1" smtClean="0"/>
              <a:t>esp</a:t>
            </a:r>
            <a:r>
              <a:rPr lang="en-US" baseline="0" dirty="0" smtClean="0"/>
              <a:t> Soviet) to Israel</a:t>
            </a:r>
          </a:p>
          <a:p>
            <a:r>
              <a:rPr lang="en-US" baseline="0" dirty="0" smtClean="0"/>
              <a:t>“Right of return”: a </a:t>
            </a:r>
            <a:r>
              <a:rPr lang="en-US" baseline="0" dirty="0" err="1" smtClean="0"/>
              <a:t>dealbreaker</a:t>
            </a:r>
            <a:r>
              <a:rPr lang="en-US" baseline="0" dirty="0" smtClean="0"/>
              <a:t> -- Palestinian demand of ancestral right of return to territories of Israel </a:t>
            </a:r>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12</a:t>
            </a:fld>
            <a:endParaRPr lang="en-US"/>
          </a:p>
        </p:txBody>
      </p:sp>
    </p:spTree>
    <p:extLst>
      <p:ext uri="{BB962C8B-B14F-4D97-AF65-F5344CB8AC3E}">
        <p14:creationId xmlns:p14="http://schemas.microsoft.com/office/powerpoint/2010/main" val="114471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Convention on Rights of All Migrants: </a:t>
            </a:r>
          </a:p>
          <a:p>
            <a:r>
              <a:rPr lang="en-US" dirty="0" smtClean="0"/>
              <a:t>- Promoted for many years by Mexican Government.</a:t>
            </a:r>
          </a:p>
          <a:p>
            <a:r>
              <a:rPr lang="en-US" dirty="0" smtClean="0"/>
              <a:t>- “self-activating</a:t>
            </a:r>
            <a:r>
              <a:rPr lang="en-US" baseline="0" dirty="0" smtClean="0"/>
              <a:t>” provision, “</a:t>
            </a:r>
            <a:r>
              <a:rPr lang="en-US" dirty="0" smtClean="0"/>
              <a:t>enter into force” with 20</a:t>
            </a:r>
            <a:r>
              <a:rPr lang="en-US" baseline="30000" dirty="0" smtClean="0"/>
              <a:t>th</a:t>
            </a:r>
            <a:r>
              <a:rPr lang="en-US" dirty="0" smtClean="0"/>
              <a:t> ratification</a:t>
            </a:r>
          </a:p>
          <a:p>
            <a:r>
              <a:rPr lang="en-US" dirty="0" smtClean="0"/>
              <a:t>- Did so in 2003</a:t>
            </a:r>
          </a:p>
          <a:p>
            <a:r>
              <a:rPr lang="en-US" dirty="0" smtClean="0"/>
              <a:t>- Some 35 countries have ratified</a:t>
            </a:r>
          </a:p>
          <a:p>
            <a:r>
              <a:rPr lang="en-US" dirty="0" smtClean="0"/>
              <a:t>- However, only migrant sending countries have ratified; no migrant-receiving countries have accepted.</a:t>
            </a:r>
          </a:p>
          <a:p>
            <a:endParaRPr lang="en-US" dirty="0" smtClean="0"/>
          </a:p>
          <a:p>
            <a:r>
              <a:rPr lang="en-US" dirty="0" smtClean="0"/>
              <a:t>Interesting</a:t>
            </a:r>
            <a:r>
              <a:rPr lang="en-US" baseline="0" dirty="0" smtClean="0"/>
              <a:t> issue: what is meaning of concept in international law “enter into force.”</a:t>
            </a:r>
          </a:p>
          <a:p>
            <a:endParaRPr lang="en-US" baseline="0" dirty="0" smtClean="0"/>
          </a:p>
          <a:p>
            <a:r>
              <a:rPr lang="en-US" dirty="0" smtClean="0">
                <a:hlinkClick r:id="rId3" tooltip="Albania"/>
              </a:rPr>
              <a:t>Albania</a:t>
            </a:r>
            <a:r>
              <a:rPr lang="en-US" dirty="0" smtClean="0"/>
              <a:t>, </a:t>
            </a:r>
            <a:r>
              <a:rPr lang="en-US" dirty="0" smtClean="0">
                <a:hlinkClick r:id="rId4" tooltip="Argentina"/>
              </a:rPr>
              <a:t>Argentina</a:t>
            </a:r>
            <a:r>
              <a:rPr lang="en-US" dirty="0" smtClean="0"/>
              <a:t>, </a:t>
            </a:r>
            <a:r>
              <a:rPr lang="en-US" dirty="0" smtClean="0">
                <a:hlinkClick r:id="rId5" tooltip="Algeria"/>
              </a:rPr>
              <a:t>Algeria</a:t>
            </a:r>
            <a:r>
              <a:rPr lang="en-US" dirty="0" smtClean="0"/>
              <a:t>, </a:t>
            </a:r>
            <a:r>
              <a:rPr lang="en-US" dirty="0" smtClean="0">
                <a:hlinkClick r:id="rId6" tooltip="Azerbaijan"/>
              </a:rPr>
              <a:t>Azerbaijan</a:t>
            </a:r>
            <a:r>
              <a:rPr lang="en-US" dirty="0" smtClean="0"/>
              <a:t>, </a:t>
            </a:r>
            <a:r>
              <a:rPr lang="en-US" dirty="0" smtClean="0">
                <a:hlinkClick r:id="rId7" tooltip="Bangladesh"/>
              </a:rPr>
              <a:t>Bangladesh</a:t>
            </a:r>
            <a:r>
              <a:rPr lang="en-US" dirty="0" smtClean="0"/>
              <a:t>, </a:t>
            </a:r>
            <a:r>
              <a:rPr lang="en-US" dirty="0" smtClean="0">
                <a:hlinkClick r:id="rId8" tooltip="Belize"/>
              </a:rPr>
              <a:t>Belize</a:t>
            </a:r>
            <a:r>
              <a:rPr lang="en-US" dirty="0" smtClean="0"/>
              <a:t>, </a:t>
            </a:r>
            <a:r>
              <a:rPr lang="en-US" dirty="0" smtClean="0">
                <a:hlinkClick r:id="rId9" tooltip="Bolivia"/>
              </a:rPr>
              <a:t>Bolivia</a:t>
            </a:r>
            <a:r>
              <a:rPr lang="en-US" dirty="0" smtClean="0"/>
              <a:t>, </a:t>
            </a:r>
            <a:r>
              <a:rPr lang="en-US" dirty="0" smtClean="0">
                <a:hlinkClick r:id="rId10" tooltip="Bosnia and Herzegovina"/>
              </a:rPr>
              <a:t>Bosnia and Herzegovina</a:t>
            </a:r>
            <a:r>
              <a:rPr lang="en-US" dirty="0" smtClean="0"/>
              <a:t>, </a:t>
            </a:r>
            <a:r>
              <a:rPr lang="en-US" dirty="0" smtClean="0">
                <a:hlinkClick r:id="rId11" tooltip="Burkina Faso"/>
              </a:rPr>
              <a:t>Burkina Faso</a:t>
            </a:r>
            <a:r>
              <a:rPr lang="en-US" dirty="0" smtClean="0"/>
              <a:t>, </a:t>
            </a:r>
            <a:r>
              <a:rPr lang="en-US" dirty="0" smtClean="0">
                <a:hlinkClick r:id="rId12" tooltip="Cape Verde"/>
              </a:rPr>
              <a:t>Cape Verde</a:t>
            </a:r>
            <a:r>
              <a:rPr lang="en-US" dirty="0" smtClean="0"/>
              <a:t>, </a:t>
            </a:r>
            <a:r>
              <a:rPr lang="en-US" dirty="0" smtClean="0">
                <a:hlinkClick r:id="rId13" tooltip="Chile"/>
              </a:rPr>
              <a:t>Chile</a:t>
            </a:r>
            <a:r>
              <a:rPr lang="en-US" dirty="0" smtClean="0"/>
              <a:t>, </a:t>
            </a:r>
            <a:r>
              <a:rPr lang="en-US" dirty="0" smtClean="0">
                <a:hlinkClick r:id="rId14" tooltip="Colombia"/>
              </a:rPr>
              <a:t>Colombia</a:t>
            </a:r>
            <a:r>
              <a:rPr lang="en-US" dirty="0" smtClean="0"/>
              <a:t>, </a:t>
            </a:r>
            <a:r>
              <a:rPr lang="en-US" dirty="0" smtClean="0">
                <a:hlinkClick r:id="rId15" tooltip="East Timor"/>
              </a:rPr>
              <a:t>East Timor</a:t>
            </a:r>
            <a:r>
              <a:rPr lang="en-US" dirty="0" smtClean="0"/>
              <a:t>, </a:t>
            </a:r>
            <a:r>
              <a:rPr lang="en-US" dirty="0" smtClean="0">
                <a:hlinkClick r:id="rId16" tooltip="Ecuador"/>
              </a:rPr>
              <a:t>Ecuador</a:t>
            </a:r>
            <a:r>
              <a:rPr lang="en-US" dirty="0" smtClean="0"/>
              <a:t>, </a:t>
            </a:r>
            <a:r>
              <a:rPr lang="en-US" dirty="0" smtClean="0">
                <a:hlinkClick r:id="rId17" tooltip="Egypt"/>
              </a:rPr>
              <a:t>Egypt</a:t>
            </a:r>
            <a:r>
              <a:rPr lang="en-US" dirty="0" smtClean="0"/>
              <a:t>, </a:t>
            </a:r>
            <a:r>
              <a:rPr lang="en-US" dirty="0" smtClean="0">
                <a:hlinkClick r:id="rId18" tooltip="El Salvador"/>
              </a:rPr>
              <a:t>El Salvador</a:t>
            </a:r>
            <a:r>
              <a:rPr lang="en-US" dirty="0" smtClean="0"/>
              <a:t>, </a:t>
            </a:r>
            <a:r>
              <a:rPr lang="en-US" dirty="0" smtClean="0">
                <a:hlinkClick r:id="rId19" tooltip="Ghana"/>
              </a:rPr>
              <a:t>Ghana</a:t>
            </a:r>
            <a:r>
              <a:rPr lang="en-US" dirty="0" smtClean="0"/>
              <a:t>, </a:t>
            </a:r>
            <a:r>
              <a:rPr lang="en-US" dirty="0" smtClean="0">
                <a:hlinkClick r:id="rId20" tooltip="Guatemala"/>
              </a:rPr>
              <a:t>Guatemala</a:t>
            </a:r>
            <a:r>
              <a:rPr lang="en-US" dirty="0" smtClean="0"/>
              <a:t>, </a:t>
            </a:r>
            <a:r>
              <a:rPr lang="en-US" dirty="0" smtClean="0">
                <a:hlinkClick r:id="rId21" tooltip="Guyana"/>
              </a:rPr>
              <a:t>Guyana</a:t>
            </a:r>
            <a:r>
              <a:rPr lang="en-US" dirty="0" smtClean="0"/>
              <a:t>, </a:t>
            </a:r>
            <a:r>
              <a:rPr lang="en-US" dirty="0" smtClean="0">
                <a:hlinkClick r:id="rId22" tooltip="Guinea"/>
              </a:rPr>
              <a:t>Guinea</a:t>
            </a:r>
            <a:r>
              <a:rPr lang="en-US" dirty="0" smtClean="0"/>
              <a:t>, </a:t>
            </a:r>
            <a:r>
              <a:rPr lang="en-US" dirty="0" smtClean="0">
                <a:hlinkClick r:id="rId23" tooltip="Honduras"/>
              </a:rPr>
              <a:t>Honduras</a:t>
            </a:r>
            <a:r>
              <a:rPr lang="en-US" dirty="0" smtClean="0"/>
              <a:t>, </a:t>
            </a:r>
            <a:r>
              <a:rPr lang="en-US" dirty="0" smtClean="0">
                <a:hlinkClick r:id="rId24" tooltip="Kyrgyzstan"/>
              </a:rPr>
              <a:t>Kyrgyzstan</a:t>
            </a:r>
            <a:r>
              <a:rPr lang="en-US" dirty="0" smtClean="0"/>
              <a:t>, </a:t>
            </a:r>
            <a:r>
              <a:rPr lang="en-US" dirty="0" smtClean="0">
                <a:hlinkClick r:id="rId25" tooltip="Lesotho"/>
              </a:rPr>
              <a:t>Lesotho</a:t>
            </a:r>
            <a:r>
              <a:rPr lang="en-US" dirty="0" smtClean="0"/>
              <a:t>, </a:t>
            </a:r>
            <a:r>
              <a:rPr lang="en-US" dirty="0" smtClean="0">
                <a:hlinkClick r:id="rId26" tooltip="Libya"/>
              </a:rPr>
              <a:t>Libya</a:t>
            </a:r>
            <a:r>
              <a:rPr lang="en-US" dirty="0" smtClean="0"/>
              <a:t>, </a:t>
            </a:r>
            <a:r>
              <a:rPr lang="en-US" dirty="0" smtClean="0">
                <a:hlinkClick r:id="rId27" tooltip="Mali"/>
              </a:rPr>
              <a:t>Mali</a:t>
            </a:r>
            <a:r>
              <a:rPr lang="en-US" dirty="0" smtClean="0"/>
              <a:t>, </a:t>
            </a:r>
            <a:r>
              <a:rPr lang="en-US" dirty="0" smtClean="0">
                <a:hlinkClick r:id="rId28" tooltip="Mauritania"/>
              </a:rPr>
              <a:t>Mauritania</a:t>
            </a:r>
            <a:r>
              <a:rPr lang="en-US" dirty="0" smtClean="0"/>
              <a:t>, </a:t>
            </a:r>
            <a:r>
              <a:rPr lang="en-US" dirty="0" smtClean="0">
                <a:hlinkClick r:id="rId29" tooltip="Mexico"/>
              </a:rPr>
              <a:t>Mexico</a:t>
            </a:r>
            <a:r>
              <a:rPr lang="en-US" dirty="0" smtClean="0"/>
              <a:t>, </a:t>
            </a:r>
            <a:r>
              <a:rPr lang="en-US" dirty="0" smtClean="0">
                <a:hlinkClick r:id="rId30" tooltip="Morocco"/>
              </a:rPr>
              <a:t>Morocco</a:t>
            </a:r>
            <a:r>
              <a:rPr lang="en-US" dirty="0" smtClean="0"/>
              <a:t>, </a:t>
            </a:r>
            <a:r>
              <a:rPr lang="en-US" dirty="0" smtClean="0">
                <a:hlinkClick r:id="rId31" tooltip="Nicaragua"/>
              </a:rPr>
              <a:t>Nicaragua</a:t>
            </a:r>
            <a:r>
              <a:rPr lang="en-US" dirty="0" smtClean="0"/>
              <a:t>, </a:t>
            </a:r>
            <a:r>
              <a:rPr lang="en-US" dirty="0" smtClean="0">
                <a:hlinkClick r:id="rId32" tooltip="Peru"/>
              </a:rPr>
              <a:t>Peru</a:t>
            </a:r>
            <a:r>
              <a:rPr lang="en-US" dirty="0" smtClean="0"/>
              <a:t>, </a:t>
            </a:r>
            <a:r>
              <a:rPr lang="en-US" dirty="0" smtClean="0">
                <a:hlinkClick r:id="rId33" tooltip="Philippines"/>
              </a:rPr>
              <a:t>Philippines</a:t>
            </a:r>
            <a:r>
              <a:rPr lang="en-US" dirty="0" smtClean="0"/>
              <a:t>, </a:t>
            </a:r>
            <a:r>
              <a:rPr lang="en-US" dirty="0" smtClean="0">
                <a:hlinkClick r:id="rId34" tooltip="Senegal"/>
              </a:rPr>
              <a:t>Senegal</a:t>
            </a:r>
            <a:r>
              <a:rPr lang="en-US" dirty="0" smtClean="0"/>
              <a:t>, </a:t>
            </a:r>
            <a:r>
              <a:rPr lang="en-US" dirty="0" smtClean="0">
                <a:hlinkClick r:id="rId35" tooltip="Seychelles"/>
              </a:rPr>
              <a:t>Seychelles</a:t>
            </a:r>
            <a:r>
              <a:rPr lang="en-US" dirty="0" smtClean="0"/>
              <a:t>, </a:t>
            </a:r>
            <a:r>
              <a:rPr lang="en-US" dirty="0" smtClean="0">
                <a:hlinkClick r:id="rId36" tooltip="Sri Lanka"/>
              </a:rPr>
              <a:t>Sri Lanka</a:t>
            </a:r>
            <a:r>
              <a:rPr lang="en-US" dirty="0" smtClean="0"/>
              <a:t>, </a:t>
            </a:r>
            <a:r>
              <a:rPr lang="en-US" dirty="0" smtClean="0">
                <a:hlinkClick r:id="rId37" tooltip="Saint Vincent and the Grenadines"/>
              </a:rPr>
              <a:t>Saint Vincent and the Grenadines</a:t>
            </a:r>
            <a:r>
              <a:rPr lang="en-US" dirty="0" smtClean="0"/>
              <a:t>, </a:t>
            </a:r>
            <a:r>
              <a:rPr lang="en-US" dirty="0" smtClean="0">
                <a:hlinkClick r:id="rId38" tooltip="Syria"/>
              </a:rPr>
              <a:t>Syria</a:t>
            </a:r>
            <a:r>
              <a:rPr lang="en-US" dirty="0" smtClean="0"/>
              <a:t>, </a:t>
            </a:r>
            <a:r>
              <a:rPr lang="en-US" dirty="0" smtClean="0">
                <a:hlinkClick r:id="rId39" tooltip="Tajikistan"/>
              </a:rPr>
              <a:t>Tajikistan</a:t>
            </a:r>
            <a:r>
              <a:rPr lang="en-US" dirty="0" smtClean="0"/>
              <a:t>, </a:t>
            </a:r>
            <a:r>
              <a:rPr lang="en-US" dirty="0" smtClean="0">
                <a:hlinkClick r:id="rId40" tooltip="Turkey"/>
              </a:rPr>
              <a:t>Turkey</a:t>
            </a:r>
            <a:r>
              <a:rPr lang="en-US" dirty="0" smtClean="0"/>
              <a:t>, </a:t>
            </a:r>
            <a:r>
              <a:rPr lang="en-US" dirty="0" smtClean="0">
                <a:hlinkClick r:id="rId41" tooltip="Uganda"/>
              </a:rPr>
              <a:t>Uganda</a:t>
            </a:r>
            <a:r>
              <a:rPr lang="en-US" dirty="0" smtClean="0"/>
              <a:t> and </a:t>
            </a:r>
            <a:r>
              <a:rPr lang="en-US" dirty="0" smtClean="0">
                <a:hlinkClick r:id="rId42" tooltip="Uruguay"/>
              </a:rPr>
              <a:t>Uruguay</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15</a:t>
            </a:fld>
            <a:endParaRPr lang="en-US"/>
          </a:p>
        </p:txBody>
      </p:sp>
    </p:spTree>
    <p:extLst>
      <p:ext uri="{BB962C8B-B14F-4D97-AF65-F5344CB8AC3E}">
        <p14:creationId xmlns:p14="http://schemas.microsoft.com/office/powerpoint/2010/main" val="1246052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smtClean="0"/>
              <a:t>Mercantilists:</a:t>
            </a:r>
            <a:r>
              <a:rPr lang="en-US" dirty="0" smtClean="0"/>
              <a:t> population growth increases wealth/power of sovereign; advocated state intervention to increase all of these. </a:t>
            </a:r>
          </a:p>
          <a:p>
            <a:pPr lvl="0"/>
            <a:r>
              <a:rPr lang="en-US" i="1" dirty="0" err="1" smtClean="0"/>
              <a:t>Physiocrats</a:t>
            </a:r>
            <a:r>
              <a:rPr lang="en-US" i="1" dirty="0" smtClean="0"/>
              <a:t>: </a:t>
            </a:r>
            <a:r>
              <a:rPr lang="en-US" dirty="0" smtClean="0"/>
              <a:t>free-</a:t>
            </a:r>
            <a:r>
              <a:rPr lang="en-US" dirty="0" err="1" smtClean="0"/>
              <a:t>marketeers</a:t>
            </a:r>
            <a:r>
              <a:rPr lang="en-US" dirty="0" smtClean="0"/>
              <a:t> who saw land resources as wealth and rejected </a:t>
            </a:r>
            <a:r>
              <a:rPr lang="en-US" dirty="0" err="1" smtClean="0"/>
              <a:t>govt</a:t>
            </a:r>
            <a:r>
              <a:rPr lang="en-US" dirty="0" smtClean="0"/>
              <a:t> controls of mercantilists.</a:t>
            </a:r>
          </a:p>
          <a:p>
            <a:pPr lvl="0"/>
            <a:r>
              <a:rPr lang="en-US" i="1" dirty="0" smtClean="0"/>
              <a:t>Utopians:</a:t>
            </a:r>
            <a:r>
              <a:rPr lang="en-US" dirty="0" smtClean="0"/>
              <a:t> embraced the population optimism of mercantilists, but advocated equitable distribution of resources. </a:t>
            </a:r>
          </a:p>
          <a:p>
            <a:pPr lvl="0"/>
            <a:r>
              <a:rPr lang="en-US" dirty="0" smtClean="0"/>
              <a:t>C</a:t>
            </a:r>
            <a:r>
              <a:rPr lang="en-US" i="1" dirty="0" smtClean="0"/>
              <a:t>lassical economists:</a:t>
            </a:r>
            <a:r>
              <a:rPr lang="en-US" dirty="0" smtClean="0"/>
              <a:t> decreasing agriculture returns to inputs of both capital and labor, the latter resulting from continuing population growth.  Advocated free markets which would regulate population increase.</a:t>
            </a:r>
          </a:p>
          <a:p>
            <a:pPr lvl="0"/>
            <a:r>
              <a:rPr lang="en-US" i="1" dirty="0" smtClean="0"/>
              <a:t>Malthusians (</a:t>
            </a:r>
            <a:r>
              <a:rPr lang="en-US" dirty="0" smtClean="0"/>
              <a:t>subset of classical economists): rejected population optimism of utopians but opposed "artificial and unnatural modes of checking population" such as contraception. </a:t>
            </a:r>
          </a:p>
          <a:p>
            <a:pPr lvl="0"/>
            <a:r>
              <a:rPr lang="en-US" i="1" dirty="0" smtClean="0"/>
              <a:t>Neo-Malthusians:</a:t>
            </a:r>
            <a:r>
              <a:rPr lang="en-US" dirty="0" smtClean="0"/>
              <a:t> population pessimism of Malthusians, but supported voluntary contraception while opposing abortion. </a:t>
            </a:r>
          </a:p>
          <a:p>
            <a:pPr lvl="0"/>
            <a:r>
              <a:rPr lang="en-US" i="1" dirty="0" smtClean="0"/>
              <a:t>Marxist-Leninists</a:t>
            </a:r>
            <a:r>
              <a:rPr lang="en-US" dirty="0" smtClean="0"/>
              <a:t> (traditional): shared population optimism of the mercantilists and utopians, denouncing pessimism of both Malthusians and neo-Malthusians. But joined Malthusians (often unwittingly) in opposition to contraception, while departing from their views by advocating abortion as a basic human right. </a:t>
            </a:r>
          </a:p>
          <a:p>
            <a:pPr lvl="0"/>
            <a:r>
              <a:rPr lang="en-US" dirty="0" smtClean="0"/>
              <a:t>The </a:t>
            </a:r>
            <a:r>
              <a:rPr lang="en-US" i="1" dirty="0" smtClean="0"/>
              <a:t>Chinese Marxists</a:t>
            </a:r>
            <a:r>
              <a:rPr lang="en-US" dirty="0" smtClean="0"/>
              <a:t> (under Mao): ambivalence, but mostly favored population growth. Mao’s successors rejected population optimism of their Marxist-Leninist forebears and embraced strong state intervention to limit fertility via both Malthusian (marriage limits) and neo-Malthusian (contraception/abortion within marriage).</a:t>
            </a:r>
          </a:p>
          <a:p>
            <a:pPr lvl="0"/>
            <a:r>
              <a:rPr lang="en-US" i="1" dirty="0" err="1" smtClean="0"/>
              <a:t>Cornucopians</a:t>
            </a:r>
            <a:r>
              <a:rPr lang="en-US" i="1" dirty="0" smtClean="0"/>
              <a:t> of the New Right:</a:t>
            </a:r>
            <a:r>
              <a:rPr lang="en-US" dirty="0" smtClean="0"/>
              <a:t> population optimism of the utopians, mercantilists, and traditional Marxist-Leninists, but rejected economic </a:t>
            </a:r>
            <a:r>
              <a:rPr lang="en-US" dirty="0" err="1" smtClean="0"/>
              <a:t>statism</a:t>
            </a:r>
            <a:r>
              <a:rPr lang="en-US" dirty="0" smtClean="0"/>
              <a:t> of the latter two… </a:t>
            </a:r>
          </a:p>
          <a:p>
            <a:endParaRPr lang="en-US" dirty="0" smtClean="0"/>
          </a:p>
          <a:p>
            <a:r>
              <a:rPr lang="en-US" dirty="0" smtClean="0"/>
              <a:t>Malthus’ opposition to contraception is a surprise to many who continue to believe that he was a strong proponent. To the contrary, this former Anglican curate considered contraception and some of the other “preventive checks” he discussed to be “immoral vices”.</a:t>
            </a:r>
          </a:p>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16</a:t>
            </a:fld>
            <a:endParaRPr lang="en-US"/>
          </a:p>
        </p:txBody>
      </p:sp>
    </p:spTree>
    <p:extLst>
      <p:ext uri="{BB962C8B-B14F-4D97-AF65-F5344CB8AC3E}">
        <p14:creationId xmlns:p14="http://schemas.microsoft.com/office/powerpoint/2010/main" val="2455367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17</a:t>
            </a:fld>
            <a:endParaRPr lang="en-US"/>
          </a:p>
        </p:txBody>
      </p:sp>
    </p:spTree>
    <p:extLst>
      <p:ext uri="{BB962C8B-B14F-4D97-AF65-F5344CB8AC3E}">
        <p14:creationId xmlns:p14="http://schemas.microsoft.com/office/powerpoint/2010/main" val="273385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19</a:t>
            </a:fld>
            <a:endParaRPr lang="en-US"/>
          </a:p>
        </p:txBody>
      </p:sp>
    </p:spTree>
    <p:extLst>
      <p:ext uri="{BB962C8B-B14F-4D97-AF65-F5344CB8AC3E}">
        <p14:creationId xmlns:p14="http://schemas.microsoft.com/office/powerpoint/2010/main" val="3427411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20</a:t>
            </a:fld>
            <a:endParaRPr lang="en-US"/>
          </a:p>
        </p:txBody>
      </p:sp>
    </p:spTree>
    <p:extLst>
      <p:ext uri="{BB962C8B-B14F-4D97-AF65-F5344CB8AC3E}">
        <p14:creationId xmlns:p14="http://schemas.microsoft.com/office/powerpoint/2010/main" val="3580136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24</a:t>
            </a:fld>
            <a:endParaRPr lang="en-US"/>
          </a:p>
        </p:txBody>
      </p:sp>
    </p:spTree>
    <p:extLst>
      <p:ext uri="{BB962C8B-B14F-4D97-AF65-F5344CB8AC3E}">
        <p14:creationId xmlns:p14="http://schemas.microsoft.com/office/powerpoint/2010/main" val="4242084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9666" indent="-288333" eaLnBrk="0" hangingPunct="0">
              <a:defRPr>
                <a:solidFill>
                  <a:schemeClr val="tx1"/>
                </a:solidFill>
                <a:latin typeface="Arial" charset="0"/>
                <a:cs typeface="Arial" charset="0"/>
              </a:defRPr>
            </a:lvl2pPr>
            <a:lvl3pPr marL="1153333" indent="-230666" eaLnBrk="0" hangingPunct="0">
              <a:defRPr>
                <a:solidFill>
                  <a:schemeClr val="tx1"/>
                </a:solidFill>
                <a:latin typeface="Arial" charset="0"/>
                <a:cs typeface="Arial" charset="0"/>
              </a:defRPr>
            </a:lvl3pPr>
            <a:lvl4pPr marL="1614665" indent="-230666" eaLnBrk="0" hangingPunct="0">
              <a:defRPr>
                <a:solidFill>
                  <a:schemeClr val="tx1"/>
                </a:solidFill>
                <a:latin typeface="Arial" charset="0"/>
                <a:cs typeface="Arial" charset="0"/>
              </a:defRPr>
            </a:lvl4pPr>
            <a:lvl5pPr marL="2075998" indent="-230666" eaLnBrk="0" hangingPunct="0">
              <a:defRPr>
                <a:solidFill>
                  <a:schemeClr val="tx1"/>
                </a:solidFill>
                <a:latin typeface="Arial" charset="0"/>
                <a:cs typeface="Arial" charset="0"/>
              </a:defRPr>
            </a:lvl5pPr>
            <a:lvl6pPr marL="2537332" indent="-230666" eaLnBrk="0" fontAlgn="base" hangingPunct="0">
              <a:spcBef>
                <a:spcPct val="0"/>
              </a:spcBef>
              <a:spcAft>
                <a:spcPct val="0"/>
              </a:spcAft>
              <a:defRPr>
                <a:solidFill>
                  <a:schemeClr val="tx1"/>
                </a:solidFill>
                <a:latin typeface="Arial" charset="0"/>
                <a:cs typeface="Arial" charset="0"/>
              </a:defRPr>
            </a:lvl6pPr>
            <a:lvl7pPr marL="2998665" indent="-230666" eaLnBrk="0" fontAlgn="base" hangingPunct="0">
              <a:spcBef>
                <a:spcPct val="0"/>
              </a:spcBef>
              <a:spcAft>
                <a:spcPct val="0"/>
              </a:spcAft>
              <a:defRPr>
                <a:solidFill>
                  <a:schemeClr val="tx1"/>
                </a:solidFill>
                <a:latin typeface="Arial" charset="0"/>
                <a:cs typeface="Arial" charset="0"/>
              </a:defRPr>
            </a:lvl7pPr>
            <a:lvl8pPr marL="3459998" indent="-230666" eaLnBrk="0" fontAlgn="base" hangingPunct="0">
              <a:spcBef>
                <a:spcPct val="0"/>
              </a:spcBef>
              <a:spcAft>
                <a:spcPct val="0"/>
              </a:spcAft>
              <a:defRPr>
                <a:solidFill>
                  <a:schemeClr val="tx1"/>
                </a:solidFill>
                <a:latin typeface="Arial" charset="0"/>
                <a:cs typeface="Arial" charset="0"/>
              </a:defRPr>
            </a:lvl8pPr>
            <a:lvl9pPr marL="3921332" indent="-230666" eaLnBrk="0" fontAlgn="base" hangingPunct="0">
              <a:spcBef>
                <a:spcPct val="0"/>
              </a:spcBef>
              <a:spcAft>
                <a:spcPct val="0"/>
              </a:spcAft>
              <a:defRPr>
                <a:solidFill>
                  <a:schemeClr val="tx1"/>
                </a:solidFill>
                <a:latin typeface="Arial" charset="0"/>
                <a:cs typeface="Arial" charset="0"/>
              </a:defRPr>
            </a:lvl9pPr>
          </a:lstStyle>
          <a:p>
            <a:pPr eaLnBrk="1" hangingPunct="1"/>
            <a:fld id="{F32DA531-CD8C-4ED2-B55A-B353B1B45F8C}" type="slidenum">
              <a:rPr lang="en-US" smtClean="0"/>
              <a:pPr eaLnBrk="1" hangingPunct="1"/>
              <a:t>25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9666" indent="-288333" eaLnBrk="0" hangingPunct="0">
              <a:defRPr>
                <a:solidFill>
                  <a:schemeClr val="tx1"/>
                </a:solidFill>
                <a:latin typeface="Arial" charset="0"/>
                <a:cs typeface="Arial" charset="0"/>
              </a:defRPr>
            </a:lvl2pPr>
            <a:lvl3pPr marL="1153333" indent="-230666" eaLnBrk="0" hangingPunct="0">
              <a:defRPr>
                <a:solidFill>
                  <a:schemeClr val="tx1"/>
                </a:solidFill>
                <a:latin typeface="Arial" charset="0"/>
                <a:cs typeface="Arial" charset="0"/>
              </a:defRPr>
            </a:lvl3pPr>
            <a:lvl4pPr marL="1614665" indent="-230666" eaLnBrk="0" hangingPunct="0">
              <a:defRPr>
                <a:solidFill>
                  <a:schemeClr val="tx1"/>
                </a:solidFill>
                <a:latin typeface="Arial" charset="0"/>
                <a:cs typeface="Arial" charset="0"/>
              </a:defRPr>
            </a:lvl4pPr>
            <a:lvl5pPr marL="2075998" indent="-230666" eaLnBrk="0" hangingPunct="0">
              <a:defRPr>
                <a:solidFill>
                  <a:schemeClr val="tx1"/>
                </a:solidFill>
                <a:latin typeface="Arial" charset="0"/>
                <a:cs typeface="Arial" charset="0"/>
              </a:defRPr>
            </a:lvl5pPr>
            <a:lvl6pPr marL="2537332" indent="-230666" eaLnBrk="0" fontAlgn="base" hangingPunct="0">
              <a:spcBef>
                <a:spcPct val="0"/>
              </a:spcBef>
              <a:spcAft>
                <a:spcPct val="0"/>
              </a:spcAft>
              <a:defRPr>
                <a:solidFill>
                  <a:schemeClr val="tx1"/>
                </a:solidFill>
                <a:latin typeface="Arial" charset="0"/>
                <a:cs typeface="Arial" charset="0"/>
              </a:defRPr>
            </a:lvl6pPr>
            <a:lvl7pPr marL="2998665" indent="-230666" eaLnBrk="0" fontAlgn="base" hangingPunct="0">
              <a:spcBef>
                <a:spcPct val="0"/>
              </a:spcBef>
              <a:spcAft>
                <a:spcPct val="0"/>
              </a:spcAft>
              <a:defRPr>
                <a:solidFill>
                  <a:schemeClr val="tx1"/>
                </a:solidFill>
                <a:latin typeface="Arial" charset="0"/>
                <a:cs typeface="Arial" charset="0"/>
              </a:defRPr>
            </a:lvl7pPr>
            <a:lvl8pPr marL="3459998" indent="-230666" eaLnBrk="0" fontAlgn="base" hangingPunct="0">
              <a:spcBef>
                <a:spcPct val="0"/>
              </a:spcBef>
              <a:spcAft>
                <a:spcPct val="0"/>
              </a:spcAft>
              <a:defRPr>
                <a:solidFill>
                  <a:schemeClr val="tx1"/>
                </a:solidFill>
                <a:latin typeface="Arial" charset="0"/>
                <a:cs typeface="Arial" charset="0"/>
              </a:defRPr>
            </a:lvl8pPr>
            <a:lvl9pPr marL="3921332" indent="-230666" eaLnBrk="0" fontAlgn="base" hangingPunct="0">
              <a:spcBef>
                <a:spcPct val="0"/>
              </a:spcBef>
              <a:spcAft>
                <a:spcPct val="0"/>
              </a:spcAft>
              <a:defRPr>
                <a:solidFill>
                  <a:schemeClr val="tx1"/>
                </a:solidFill>
                <a:latin typeface="Arial" charset="0"/>
                <a:cs typeface="Arial" charset="0"/>
              </a:defRPr>
            </a:lvl9pPr>
          </a:lstStyle>
          <a:p>
            <a:pPr eaLnBrk="1" hangingPunct="1"/>
            <a:fld id="{9F66ABBA-64F3-48E6-9CFE-2D806060DDF1}" type="slidenum">
              <a:rPr lang="en-US" smtClean="0"/>
              <a:pPr eaLnBrk="1" hangingPunct="1"/>
              <a:t>26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27</a:t>
            </a:fld>
            <a:endParaRPr lang="en-US"/>
          </a:p>
        </p:txBody>
      </p:sp>
    </p:spTree>
    <p:extLst>
      <p:ext uri="{BB962C8B-B14F-4D97-AF65-F5344CB8AC3E}">
        <p14:creationId xmlns:p14="http://schemas.microsoft.com/office/powerpoint/2010/main" val="381016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2</a:t>
            </a:fld>
            <a:endParaRPr lang="en-US"/>
          </a:p>
        </p:txBody>
      </p:sp>
    </p:spTree>
    <p:extLst>
      <p:ext uri="{BB962C8B-B14F-4D97-AF65-F5344CB8AC3E}">
        <p14:creationId xmlns:p14="http://schemas.microsoft.com/office/powerpoint/2010/main" val="3792639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28</a:t>
            </a:fld>
            <a:endParaRPr lang="en-US"/>
          </a:p>
        </p:txBody>
      </p:sp>
    </p:spTree>
    <p:extLst>
      <p:ext uri="{BB962C8B-B14F-4D97-AF65-F5344CB8AC3E}">
        <p14:creationId xmlns:p14="http://schemas.microsoft.com/office/powerpoint/2010/main" val="833691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29</a:t>
            </a:fld>
            <a:endParaRPr lang="en-US"/>
          </a:p>
        </p:txBody>
      </p:sp>
    </p:spTree>
    <p:extLst>
      <p:ext uri="{BB962C8B-B14F-4D97-AF65-F5344CB8AC3E}">
        <p14:creationId xmlns:p14="http://schemas.microsoft.com/office/powerpoint/2010/main" val="220671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30</a:t>
            </a:fld>
            <a:endParaRPr lang="en-US"/>
          </a:p>
        </p:txBody>
      </p:sp>
    </p:spTree>
    <p:extLst>
      <p:ext uri="{BB962C8B-B14F-4D97-AF65-F5344CB8AC3E}">
        <p14:creationId xmlns:p14="http://schemas.microsoft.com/office/powerpoint/2010/main" val="4004072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31</a:t>
            </a:fld>
            <a:endParaRPr lang="en-US"/>
          </a:p>
        </p:txBody>
      </p:sp>
    </p:spTree>
    <p:extLst>
      <p:ext uri="{BB962C8B-B14F-4D97-AF65-F5344CB8AC3E}">
        <p14:creationId xmlns:p14="http://schemas.microsoft.com/office/powerpoint/2010/main" val="1317018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33</a:t>
            </a:fld>
            <a:endParaRPr lang="en-US"/>
          </a:p>
        </p:txBody>
      </p:sp>
    </p:spTree>
    <p:extLst>
      <p:ext uri="{BB962C8B-B14F-4D97-AF65-F5344CB8AC3E}">
        <p14:creationId xmlns:p14="http://schemas.microsoft.com/office/powerpoint/2010/main" val="783923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2667">
              <a:defRPr/>
            </a:pPr>
            <a:r>
              <a:rPr lang="en-US" b="1" dirty="0" smtClean="0">
                <a:solidFill>
                  <a:srgbClr val="4F81BD"/>
                </a:solidFill>
                <a:latin typeface="Cambria"/>
              </a:rPr>
              <a:t>Transformative effects of 1965 US reforms completely </a:t>
            </a:r>
            <a:r>
              <a:rPr lang="en-US" b="1" i="0" u="none" strike="noStrike" baseline="0" dirty="0" smtClean="0">
                <a:solidFill>
                  <a:srgbClr val="4F81BD"/>
                </a:solidFill>
                <a:latin typeface="Cambria"/>
              </a:rPr>
              <a:t>unanticipated, but continued </a:t>
            </a:r>
          </a:p>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34</a:t>
            </a:fld>
            <a:endParaRPr lang="en-US"/>
          </a:p>
        </p:txBody>
      </p:sp>
    </p:spTree>
    <p:extLst>
      <p:ext uri="{BB962C8B-B14F-4D97-AF65-F5344CB8AC3E}">
        <p14:creationId xmlns:p14="http://schemas.microsoft.com/office/powerpoint/2010/main" val="1805996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38</a:t>
            </a:fld>
            <a:endParaRPr lang="en-US"/>
          </a:p>
        </p:txBody>
      </p:sp>
    </p:spTree>
    <p:extLst>
      <p:ext uri="{BB962C8B-B14F-4D97-AF65-F5344CB8AC3E}">
        <p14:creationId xmlns:p14="http://schemas.microsoft.com/office/powerpoint/2010/main" val="380543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3</a:t>
            </a:fld>
            <a:endParaRPr lang="en-US"/>
          </a:p>
        </p:txBody>
      </p:sp>
    </p:spTree>
    <p:extLst>
      <p:ext uri="{BB962C8B-B14F-4D97-AF65-F5344CB8AC3E}">
        <p14:creationId xmlns:p14="http://schemas.microsoft.com/office/powerpoint/2010/main" val="1529971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E61C62-FE83-46A2-BCEB-AC38CCB88545}" type="slidenum">
              <a:rPr lang="en-US" smtClean="0"/>
              <a:t>4</a:t>
            </a:fld>
            <a:endParaRPr lang="en-US"/>
          </a:p>
        </p:txBody>
      </p:sp>
    </p:spTree>
    <p:extLst>
      <p:ext uri="{BB962C8B-B14F-4D97-AF65-F5344CB8AC3E}">
        <p14:creationId xmlns:p14="http://schemas.microsoft.com/office/powerpoint/2010/main" val="379263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5</a:t>
            </a:fld>
            <a:endParaRPr lang="en-US"/>
          </a:p>
        </p:txBody>
      </p:sp>
    </p:spTree>
    <p:extLst>
      <p:ext uri="{BB962C8B-B14F-4D97-AF65-F5344CB8AC3E}">
        <p14:creationId xmlns:p14="http://schemas.microsoft.com/office/powerpoint/2010/main" val="307050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“Aging is not only about the fact that people in a population are, on average, older.  It also means that these older people are healthier and have longer remaining life expectancies than their earlier counterparts” </a:t>
            </a:r>
            <a:endParaRPr lang="en-US" dirty="0"/>
          </a:p>
          <a:p>
            <a:r>
              <a:rPr lang="en-US" dirty="0"/>
              <a:t>Warren Sanderson and Sergei </a:t>
            </a:r>
            <a:r>
              <a:rPr lang="en-US" dirty="0" err="1"/>
              <a:t>Scherbov</a:t>
            </a:r>
            <a:r>
              <a:rPr lang="en-US" dirty="0"/>
              <a:t>, “Rethinking Age and Aging,” </a:t>
            </a:r>
            <a:r>
              <a:rPr lang="en-US" i="1" dirty="0"/>
              <a:t>Population Bulletin</a:t>
            </a:r>
            <a:r>
              <a:rPr lang="en-US" dirty="0"/>
              <a:t>, 63, 4, December 2008, p. 7.</a:t>
            </a:r>
          </a:p>
          <a:p>
            <a:endParaRPr lang="en-US" dirty="0" smtClean="0"/>
          </a:p>
          <a:p>
            <a:r>
              <a:rPr lang="en-US" dirty="0" smtClean="0"/>
              <a:t>Japan, Germany, Italy:</a:t>
            </a:r>
          </a:p>
          <a:p>
            <a:r>
              <a:rPr lang="en-US" dirty="0" smtClean="0"/>
              <a:t>e65 rose from 13-15</a:t>
            </a:r>
            <a:r>
              <a:rPr lang="en-US" baseline="0" dirty="0" smtClean="0"/>
              <a:t> years in 1950, to 22-23 years in 2005</a:t>
            </a:r>
          </a:p>
          <a:p>
            <a:endParaRPr lang="en-US" baseline="0" dirty="0" smtClean="0"/>
          </a:p>
          <a:p>
            <a:r>
              <a:rPr lang="en-US" u="sng" baseline="0" dirty="0" smtClean="0"/>
              <a:t>Old age dependency ratios for More Developed Regions, projected 2005-2045:</a:t>
            </a:r>
          </a:p>
          <a:p>
            <a:r>
              <a:rPr lang="en-US" baseline="0" dirty="0" smtClean="0"/>
              <a:t>Conventional:  	would rise from 25.1 to 47.0  [ +87%]</a:t>
            </a:r>
          </a:p>
          <a:p>
            <a:r>
              <a:rPr lang="en-US" baseline="0" dirty="0" smtClean="0"/>
              <a:t>Prospective OADR:  	would rise from 18.2 to 25.7  [ +41%]</a:t>
            </a:r>
          </a:p>
          <a:p>
            <a:r>
              <a:rPr lang="en-US" baseline="0" dirty="0" smtClean="0"/>
              <a:t> </a:t>
            </a:r>
          </a:p>
          <a:p>
            <a:endParaRPr lang="en-US" baseline="0" dirty="0" smtClean="0"/>
          </a:p>
          <a:p>
            <a:r>
              <a:rPr lang="en-US" baseline="0" dirty="0" smtClean="0"/>
              <a:t>ADAPTATIONS:  </a:t>
            </a:r>
          </a:p>
          <a:p>
            <a:r>
              <a:rPr lang="en-US" dirty="0"/>
              <a:t>p. 4:  “While population aging is likely to result in a larger fraction of national output being spent on consumption by older persons, this does not pose an insurmountable challenge provided that sensible policies are implemented with enough lead time to allow companies and households to respond. The ultimate national response will likely involve some combination of major structural changes to Social Security, Medicare, and Medicaid, higher savings rates during working years, and longer working lives.”</a:t>
            </a:r>
          </a:p>
          <a:p>
            <a:r>
              <a:rPr lang="en-US" dirty="0"/>
              <a:t> </a:t>
            </a:r>
            <a:endParaRPr lang="en-US" baseline="0" dirty="0" smtClean="0"/>
          </a:p>
          <a:p>
            <a:r>
              <a:rPr lang="en-US" baseline="0" dirty="0" smtClean="0"/>
              <a:t>BABY BOOMS/BUSTS:  difficult --- require first adjustments to rising numbers, then reverse </a:t>
            </a:r>
            <a:r>
              <a:rPr lang="en-US" baseline="0" smtClean="0"/>
              <a:t>adjustments to declining</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6</a:t>
            </a:fld>
            <a:endParaRPr lang="en-US"/>
          </a:p>
        </p:txBody>
      </p:sp>
    </p:spTree>
    <p:extLst>
      <p:ext uri="{BB962C8B-B14F-4D97-AF65-F5344CB8AC3E}">
        <p14:creationId xmlns:p14="http://schemas.microsoft.com/office/powerpoint/2010/main" val="3780706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7</a:t>
            </a:fld>
            <a:endParaRPr lang="en-US"/>
          </a:p>
        </p:txBody>
      </p:sp>
    </p:spTree>
    <p:extLst>
      <p:ext uri="{BB962C8B-B14F-4D97-AF65-F5344CB8AC3E}">
        <p14:creationId xmlns:p14="http://schemas.microsoft.com/office/powerpoint/2010/main" val="271174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Religious:  Eric Kaufmann’s challenging book “Shall the Religious Inherit the Earth”</a:t>
            </a:r>
          </a:p>
          <a:p>
            <a:endParaRPr lang="en-US" dirty="0" smtClean="0"/>
          </a:p>
          <a:p>
            <a:r>
              <a:rPr lang="en-US" dirty="0" smtClean="0"/>
              <a:t>Both</a:t>
            </a:r>
            <a:r>
              <a:rPr lang="en-US" baseline="0" dirty="0" smtClean="0"/>
              <a:t> international and domestic</a:t>
            </a:r>
          </a:p>
          <a:p>
            <a:endParaRPr lang="en-US" baseline="0" dirty="0" smtClean="0"/>
          </a:p>
          <a:p>
            <a:r>
              <a:rPr lang="en-US" baseline="0" dirty="0" smtClean="0"/>
              <a:t>International: demographic shifts toward more fundamentalist religious states, e.g. Pakistan, Afghanistan, </a:t>
            </a:r>
          </a:p>
          <a:p>
            <a:endParaRPr lang="en-US" baseline="0" dirty="0" smtClean="0"/>
          </a:p>
          <a:p>
            <a:r>
              <a:rPr lang="en-US" baseline="0" dirty="0" smtClean="0"/>
              <a:t>Domestic: demographic shifts toward more fundamentalist religious – Mormons, </a:t>
            </a:r>
            <a:r>
              <a:rPr lang="en-US" baseline="0" dirty="0" err="1" smtClean="0"/>
              <a:t>Haredim</a:t>
            </a:r>
            <a:r>
              <a:rPr lang="en-US" baseline="0" dirty="0" smtClean="0"/>
              <a:t>, Islamists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9</a:t>
            </a:fld>
            <a:endParaRPr lang="en-US"/>
          </a:p>
        </p:txBody>
      </p:sp>
    </p:spTree>
    <p:extLst>
      <p:ext uri="{BB962C8B-B14F-4D97-AF65-F5344CB8AC3E}">
        <p14:creationId xmlns:p14="http://schemas.microsoft.com/office/powerpoint/2010/main" val="129812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race in US Census:</a:t>
            </a:r>
          </a:p>
          <a:p>
            <a:r>
              <a:rPr lang="en-US" dirty="0" smtClean="0"/>
              <a:t>	now some 15 “race” categories, plus</a:t>
            </a:r>
            <a:r>
              <a:rPr lang="en-US" baseline="0" dirty="0" smtClean="0"/>
              <a:t> more than one race</a:t>
            </a:r>
          </a:p>
          <a:p>
            <a:r>
              <a:rPr lang="en-US" baseline="0" dirty="0" smtClean="0"/>
              <a:t>Also separate question on Hispanic (can be of any race)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E61C62-FE83-46A2-BCEB-AC38CCB88545}" type="slidenum">
              <a:rPr lang="en-US" smtClean="0"/>
              <a:t>10</a:t>
            </a:fld>
            <a:endParaRPr lang="en-US"/>
          </a:p>
        </p:txBody>
      </p:sp>
    </p:spTree>
    <p:extLst>
      <p:ext uri="{BB962C8B-B14F-4D97-AF65-F5344CB8AC3E}">
        <p14:creationId xmlns:p14="http://schemas.microsoft.com/office/powerpoint/2010/main" val="147777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7B65B06-AAD8-4E28-9A78-67C38C9992A9}" type="datetimeFigureOut">
              <a:rPr lang="en-US" smtClean="0"/>
              <a:t>12/12/2013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814C4F1-5F93-4B7A-BC6A-FE39185275BD}"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65B06-AAD8-4E28-9A78-67C38C9992A9}"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4C4F1-5F93-4B7A-BC6A-FE39185275B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814C4F1-5F93-4B7A-BC6A-FE39185275BD}"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B65B06-AAD8-4E28-9A78-67C38C9992A9}"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B65B06-AAD8-4E28-9A78-67C38C9992A9}"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4C4F1-5F93-4B7A-BC6A-FE39185275BD}" type="slidenum">
              <a:rPr lang="en-US" smtClean="0"/>
              <a:t>‹#›</a:t>
            </a:fld>
            <a:endParaRPr lang="en-US"/>
          </a:p>
        </p:txBody>
      </p:sp>
    </p:spTree>
    <p:extLst>
      <p:ext uri="{BB962C8B-B14F-4D97-AF65-F5344CB8AC3E}">
        <p14:creationId xmlns:p14="http://schemas.microsoft.com/office/powerpoint/2010/main" val="213130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7B65B06-AAD8-4E28-9A78-67C38C9992A9}" type="datetimeFigureOut">
              <a:rPr lang="en-US" smtClean="0"/>
              <a:t>12/12/2013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814C4F1-5F93-4B7A-BC6A-FE39185275BD}"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07B65B06-AAD8-4E28-9A78-67C38C9992A9}" type="datetimeFigureOut">
              <a:rPr lang="en-US" smtClean="0"/>
              <a:t>12/12/2013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814C4F1-5F93-4B7A-BC6A-FE39185275BD}"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7B65B06-AAD8-4E28-9A78-67C38C9992A9}" type="datetimeFigureOut">
              <a:rPr lang="en-US" smtClean="0"/>
              <a:t>12/12/2013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4C4F1-5F93-4B7A-BC6A-FE39185275BD}"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7B65B06-AAD8-4E28-9A78-67C38C9992A9}" type="datetimeFigureOut">
              <a:rPr lang="en-US" smtClean="0"/>
              <a:t>12/12/2013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814C4F1-5F93-4B7A-BC6A-FE39185275BD}"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B65B06-AAD8-4E28-9A78-67C38C9992A9}" type="datetimeFigureOut">
              <a:rPr lang="en-US" smtClean="0"/>
              <a:t>12/12/2013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814C4F1-5F93-4B7A-BC6A-FE39185275B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7B65B06-AAD8-4E28-9A78-67C38C9992A9}" type="datetimeFigureOut">
              <a:rPr lang="en-US" smtClean="0"/>
              <a:t>12/12/2013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814C4F1-5F93-4B7A-BC6A-FE39185275B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814C4F1-5F93-4B7A-BC6A-FE39185275BD}"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7B65B06-AAD8-4E28-9A78-67C38C9992A9}" type="datetimeFigureOut">
              <a:rPr lang="en-US" smtClean="0"/>
              <a:t>12/12/2013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814C4F1-5F93-4B7A-BC6A-FE39185275BD}"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7B65B06-AAD8-4E28-9A78-67C38C9992A9}" type="datetimeFigureOut">
              <a:rPr lang="en-US" smtClean="0"/>
              <a:t>12/12/2013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7B65B06-AAD8-4E28-9A78-67C38C9992A9}" type="datetimeFigureOut">
              <a:rPr lang="en-US" smtClean="0"/>
              <a:t>12/12/2013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814C4F1-5F93-4B7A-BC6A-FE39185275BD}"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sbdRJds1e4lM&amp;tbnid=l1rkxOmtka4KnM:&amp;ved=0CAUQjRw&amp;url=http://www.stormfront.org/forum/t435213/&amp;ei=npCfUsXALsPNsQSn2oCIBw&amp;bvm=bv.57155469,d.cWc&amp;psig=AFQjCNETrl4a5Sl88uKU4Shc7017QcUYRA&amp;ust=1386275334320956"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hyperlink" Target="http://www.wilsoncenter.org/topics/pubs/ECSPReport13_Cincotta.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c-spanvideo.org/richardcincott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om/url?sa=i&amp;source=images&amp;cd=&amp;cad=rja&amp;docid=8tbhFmBNJl9U0M&amp;tbnid=b9rjeIxyzN3NDM:&amp;ved=0CAgQjRwwAA&amp;url=http://www.runder-tisch-usa.de/washington/site/reports/4WG_koppenfels.html&amp;ei=54OfUtKDMvDksASj-4HAAg&amp;psig=AFQjCNHUsRqxiVXY8QYfVolv7d04cLuUaw&amp;ust=1386272103865827"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685800" y="2819400"/>
            <a:ext cx="8001000" cy="3048000"/>
          </a:xfrm>
        </p:spPr>
        <p:txBody>
          <a:bodyPr>
            <a:normAutofit fontScale="92500" lnSpcReduction="10000"/>
          </a:bodyPr>
          <a:lstStyle/>
          <a:p>
            <a:r>
              <a:rPr lang="en-US" dirty="0" smtClean="0"/>
              <a:t>Michael s. </a:t>
            </a:r>
            <a:r>
              <a:rPr lang="en-US" dirty="0" err="1" smtClean="0"/>
              <a:t>teitelbaum</a:t>
            </a:r>
            <a:endParaRPr lang="en-US" dirty="0" smtClean="0"/>
          </a:p>
          <a:p>
            <a:r>
              <a:rPr lang="en-US" dirty="0" smtClean="0"/>
              <a:t>Labor and </a:t>
            </a:r>
            <a:r>
              <a:rPr lang="en-US" dirty="0" err="1" smtClean="0"/>
              <a:t>worklife</a:t>
            </a:r>
            <a:r>
              <a:rPr lang="en-US" dirty="0" smtClean="0"/>
              <a:t> program</a:t>
            </a:r>
          </a:p>
          <a:p>
            <a:r>
              <a:rPr lang="en-US" dirty="0" smtClean="0"/>
              <a:t>Harvard law school</a:t>
            </a:r>
          </a:p>
          <a:p>
            <a:endParaRPr lang="en-US" dirty="0"/>
          </a:p>
          <a:p>
            <a:r>
              <a:rPr lang="en-US" dirty="0"/>
              <a:t>First International Conference on Political Demography and Macro-social Dynamics</a:t>
            </a:r>
          </a:p>
          <a:p>
            <a:endParaRPr lang="en-US" dirty="0" smtClean="0"/>
          </a:p>
          <a:p>
            <a:r>
              <a:rPr lang="en-US" dirty="0" smtClean="0"/>
              <a:t>Russian Presidential Academy of National Economy </a:t>
            </a:r>
            <a:r>
              <a:rPr lang="en-US" dirty="0"/>
              <a:t>and Public Administration</a:t>
            </a:r>
            <a:endParaRPr lang="en-US" dirty="0" smtClean="0"/>
          </a:p>
          <a:p>
            <a:endParaRPr lang="en-US" dirty="0" smtClean="0"/>
          </a:p>
          <a:p>
            <a:r>
              <a:rPr lang="en-US" dirty="0" smtClean="0"/>
              <a:t>Moscow</a:t>
            </a:r>
          </a:p>
          <a:p>
            <a:r>
              <a:rPr lang="en-US" dirty="0" smtClean="0"/>
              <a:t>December 13-14, 2013</a:t>
            </a:r>
            <a:endParaRPr lang="en-US" dirty="0"/>
          </a:p>
        </p:txBody>
      </p:sp>
      <p:sp>
        <p:nvSpPr>
          <p:cNvPr id="2" name="Title 1"/>
          <p:cNvSpPr>
            <a:spLocks noGrp="1"/>
          </p:cNvSpPr>
          <p:nvPr>
            <p:ph type="ctrTitle"/>
          </p:nvPr>
        </p:nvSpPr>
        <p:spPr>
          <a:xfrm>
            <a:off x="457200" y="381000"/>
            <a:ext cx="8305800" cy="1447800"/>
          </a:xfrm>
        </p:spPr>
        <p:txBody>
          <a:bodyPr>
            <a:normAutofit fontScale="90000"/>
          </a:bodyPr>
          <a:lstStyle/>
          <a:p>
            <a:r>
              <a:rPr lang="en-US" dirty="0"/>
              <a:t>Demography as if Politics </a:t>
            </a:r>
            <a:r>
              <a:rPr lang="en-US" dirty="0" smtClean="0"/>
              <a:t>Matters </a:t>
            </a:r>
            <a:br>
              <a:rPr lang="en-US" dirty="0" smtClean="0"/>
            </a:br>
            <a:r>
              <a:rPr lang="en-US" dirty="0" smtClean="0"/>
              <a:t>(&amp; </a:t>
            </a:r>
            <a:r>
              <a:rPr lang="en-US" dirty="0"/>
              <a:t>Politics as if Demography </a:t>
            </a:r>
            <a:r>
              <a:rPr lang="en-US" dirty="0" smtClean="0"/>
              <a:t>Matters)</a:t>
            </a:r>
            <a:endParaRPr lang="en-US" b="1" i="0" u="none" strike="noStrike" baseline="0" dirty="0" smtClean="0">
              <a:solidFill>
                <a:srgbClr val="365F91"/>
              </a:solidFill>
              <a:latin typeface="Cambria"/>
            </a:endParaRPr>
          </a:p>
        </p:txBody>
      </p:sp>
    </p:spTree>
    <p:extLst>
      <p:ext uri="{BB962C8B-B14F-4D97-AF65-F5344CB8AC3E}">
        <p14:creationId xmlns:p14="http://schemas.microsoft.com/office/powerpoint/2010/main" val="3539431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i="0" u="none" strike="noStrike" baseline="0" dirty="0" smtClean="0">
                <a:solidFill>
                  <a:schemeClr val="tx1"/>
                </a:solidFill>
                <a:latin typeface="Cambria"/>
              </a:rPr>
              <a:t>5. </a:t>
            </a:r>
            <a:r>
              <a:rPr lang="en-US" sz="3600" dirty="0" smtClean="0">
                <a:solidFill>
                  <a:schemeClr val="tx1"/>
                </a:solidFill>
                <a:latin typeface="Cambria"/>
              </a:rPr>
              <a:t>Data/projections </a:t>
            </a:r>
            <a:r>
              <a:rPr lang="en-US" sz="3600" i="0" u="none" strike="noStrike" baseline="0" dirty="0" smtClean="0">
                <a:solidFill>
                  <a:schemeClr val="tx1"/>
                </a:solidFill>
                <a:latin typeface="Cambria"/>
              </a:rPr>
              <a:t>for politics</a:t>
            </a:r>
            <a:endParaRPr lang="en-US" sz="3600" i="0" u="none" strike="noStrike" baseline="0" dirty="0" smtClean="0">
              <a:solidFill>
                <a:schemeClr val="tx1"/>
              </a:solidFill>
              <a:latin typeface="Times New Roman"/>
            </a:endParaRPr>
          </a:p>
        </p:txBody>
      </p:sp>
      <p:sp>
        <p:nvSpPr>
          <p:cNvPr id="3" name="Text Placeholder 2"/>
          <p:cNvSpPr>
            <a:spLocks noGrp="1"/>
          </p:cNvSpPr>
          <p:nvPr>
            <p:ph sz="quarter" idx="1"/>
          </p:nvPr>
        </p:nvSpPr>
        <p:spPr/>
        <p:txBody>
          <a:bodyPr>
            <a:normAutofit fontScale="92500"/>
          </a:bodyPr>
          <a:lstStyle/>
          <a:p>
            <a:r>
              <a:rPr lang="en-US" dirty="0" smtClean="0">
                <a:latin typeface="Cambria"/>
              </a:rPr>
              <a:t>Census data highly political when affects power, resources</a:t>
            </a:r>
          </a:p>
          <a:p>
            <a:pPr lvl="1"/>
            <a:r>
              <a:rPr lang="en-US" dirty="0" smtClean="0">
                <a:solidFill>
                  <a:schemeClr val="tx1"/>
                </a:solidFill>
                <a:latin typeface="Cambria"/>
              </a:rPr>
              <a:t>Prevent census?: Lebanon, Nigeria, Germany</a:t>
            </a:r>
          </a:p>
          <a:p>
            <a:pPr lvl="1"/>
            <a:r>
              <a:rPr lang="en-US" dirty="0" smtClean="0">
                <a:solidFill>
                  <a:schemeClr val="tx1"/>
                </a:solidFill>
                <a:latin typeface="Cambria"/>
              </a:rPr>
              <a:t>Manipulate/exclude s</a:t>
            </a:r>
            <a:r>
              <a:rPr lang="en-US" i="0" u="none" strike="noStrike" baseline="0" dirty="0" smtClean="0">
                <a:solidFill>
                  <a:schemeClr val="tx1"/>
                </a:solidFill>
                <a:latin typeface="Cambria"/>
              </a:rPr>
              <a:t>ensitive categories?: </a:t>
            </a:r>
            <a:r>
              <a:rPr lang="en-US" i="0" u="none" strike="noStrike" dirty="0" smtClean="0">
                <a:solidFill>
                  <a:schemeClr val="tx1"/>
                </a:solidFill>
                <a:latin typeface="Cambria"/>
              </a:rPr>
              <a:t>race, religion, ethnicity</a:t>
            </a:r>
          </a:p>
          <a:p>
            <a:pPr lvl="1"/>
            <a:r>
              <a:rPr lang="en-US" dirty="0" smtClean="0">
                <a:solidFill>
                  <a:schemeClr val="tx1"/>
                </a:solidFill>
                <a:latin typeface="Cambria"/>
              </a:rPr>
              <a:t>Use census data to re-apportion for political advantage</a:t>
            </a:r>
            <a:endParaRPr lang="en-US" i="0" u="none" strike="noStrike" dirty="0" smtClean="0">
              <a:solidFill>
                <a:schemeClr val="tx1"/>
              </a:solidFill>
              <a:latin typeface="Cambria"/>
            </a:endParaRPr>
          </a:p>
          <a:p>
            <a:pPr lvl="0"/>
            <a:r>
              <a:rPr lang="en-US" dirty="0">
                <a:latin typeface="Cambria"/>
              </a:rPr>
              <a:t>Long-range </a:t>
            </a:r>
            <a:r>
              <a:rPr lang="en-US" dirty="0" smtClean="0">
                <a:latin typeface="Cambria"/>
              </a:rPr>
              <a:t>projections: valuable tool, but also </a:t>
            </a:r>
            <a:r>
              <a:rPr lang="en-US" b="1" i="1" u="sng" dirty="0" smtClean="0">
                <a:latin typeface="Cambria"/>
              </a:rPr>
              <a:t>mis</a:t>
            </a:r>
            <a:r>
              <a:rPr lang="en-US" dirty="0" smtClean="0">
                <a:latin typeface="Cambria"/>
              </a:rPr>
              <a:t>used</a:t>
            </a:r>
            <a:endParaRPr lang="en-US" dirty="0">
              <a:latin typeface="Cambria"/>
            </a:endParaRPr>
          </a:p>
          <a:p>
            <a:pPr lvl="1"/>
            <a:r>
              <a:rPr lang="en-US" dirty="0" smtClean="0">
                <a:solidFill>
                  <a:schemeClr val="tx1"/>
                </a:solidFill>
                <a:latin typeface="Cambria"/>
              </a:rPr>
              <a:t>Easy </a:t>
            </a:r>
            <a:r>
              <a:rPr lang="en-US" dirty="0">
                <a:solidFill>
                  <a:schemeClr val="tx1"/>
                </a:solidFill>
                <a:latin typeface="Cambria"/>
              </a:rPr>
              <a:t>to misunderstand, </a:t>
            </a:r>
            <a:r>
              <a:rPr lang="en-US" dirty="0" smtClean="0">
                <a:solidFill>
                  <a:schemeClr val="tx1"/>
                </a:solidFill>
                <a:latin typeface="Cambria"/>
              </a:rPr>
              <a:t>misrepresent</a:t>
            </a:r>
            <a:endParaRPr lang="en-US" dirty="0">
              <a:solidFill>
                <a:schemeClr val="tx1"/>
              </a:solidFill>
              <a:latin typeface="Cambria"/>
            </a:endParaRPr>
          </a:p>
          <a:p>
            <a:pPr lvl="1"/>
            <a:r>
              <a:rPr lang="en-US" dirty="0" smtClean="0">
                <a:solidFill>
                  <a:schemeClr val="tx1"/>
                </a:solidFill>
                <a:latin typeface="Cambria"/>
              </a:rPr>
              <a:t>Projections </a:t>
            </a:r>
            <a:r>
              <a:rPr lang="en-US" dirty="0">
                <a:solidFill>
                  <a:schemeClr val="tx1"/>
                </a:solidFill>
                <a:latin typeface="Cambria"/>
              </a:rPr>
              <a:t>become “forecasts”, even “recommendations”</a:t>
            </a:r>
          </a:p>
          <a:p>
            <a:pPr lvl="2"/>
            <a:r>
              <a:rPr lang="en-US" dirty="0" smtClean="0">
                <a:solidFill>
                  <a:schemeClr val="tx1"/>
                </a:solidFill>
                <a:latin typeface="Cambria"/>
              </a:rPr>
              <a:t>“</a:t>
            </a:r>
            <a:r>
              <a:rPr lang="en-US" dirty="0">
                <a:solidFill>
                  <a:schemeClr val="tx1"/>
                </a:solidFill>
                <a:latin typeface="Cambria"/>
              </a:rPr>
              <a:t>would” becomes </a:t>
            </a:r>
            <a:r>
              <a:rPr lang="en-US" dirty="0" smtClean="0">
                <a:solidFill>
                  <a:schemeClr val="tx1"/>
                </a:solidFill>
                <a:latin typeface="Cambria"/>
              </a:rPr>
              <a:t>“</a:t>
            </a:r>
            <a:r>
              <a:rPr lang="en-US" dirty="0">
                <a:solidFill>
                  <a:schemeClr val="tx1"/>
                </a:solidFill>
                <a:latin typeface="Cambria"/>
              </a:rPr>
              <a:t>will”</a:t>
            </a:r>
          </a:p>
          <a:p>
            <a:pPr lvl="1"/>
            <a:r>
              <a:rPr lang="en-US" dirty="0">
                <a:solidFill>
                  <a:schemeClr val="tx1"/>
                </a:solidFill>
                <a:latin typeface="Cambria"/>
              </a:rPr>
              <a:t>Case study: “Replacement Migration” report, UN, 2000</a:t>
            </a:r>
          </a:p>
          <a:p>
            <a:pPr lvl="2"/>
            <a:r>
              <a:rPr lang="en-US" dirty="0"/>
              <a:t>“The Media Marketplace for Garbled Demography,” </a:t>
            </a:r>
            <a:r>
              <a:rPr lang="en-US" i="1" dirty="0"/>
              <a:t>Population and Development Review, </a:t>
            </a:r>
            <a:r>
              <a:rPr lang="en-US" dirty="0"/>
              <a:t>30, 2, June 2004.</a:t>
            </a:r>
          </a:p>
          <a:p>
            <a:pPr lvl="1"/>
            <a:endParaRPr lang="en-US" i="0" u="none" strike="noStrike" baseline="0" dirty="0" smtClean="0">
              <a:solidFill>
                <a:schemeClr val="tx1"/>
              </a:solidFill>
              <a:latin typeface="Cambria"/>
            </a:endParaRPr>
          </a:p>
        </p:txBody>
      </p:sp>
    </p:spTree>
    <p:extLst>
      <p:ext uri="{BB962C8B-B14F-4D97-AF65-F5344CB8AC3E}">
        <p14:creationId xmlns:p14="http://schemas.microsoft.com/office/powerpoint/2010/main" val="36655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rmAutofit fontScale="90000"/>
          </a:bodyPr>
          <a:lstStyle/>
          <a:p>
            <a:pPr lvl="0"/>
            <a:r>
              <a:rPr lang="en-US" sz="3600" i="0" u="none" strike="noStrike" baseline="0" dirty="0" smtClean="0">
                <a:solidFill>
                  <a:schemeClr val="tx1"/>
                </a:solidFill>
                <a:latin typeface="Cambria" pitchFamily="18" charset="0"/>
              </a:rPr>
              <a:t>6. Strategic demography: demography </a:t>
            </a:r>
            <a:r>
              <a:rPr lang="en-US" sz="3600" b="1" i="0" u="sng" strike="noStrike" baseline="0" dirty="0" smtClean="0">
                <a:solidFill>
                  <a:schemeClr val="tx1"/>
                </a:solidFill>
                <a:latin typeface="Cambria" pitchFamily="18" charset="0"/>
              </a:rPr>
              <a:t>as </a:t>
            </a:r>
            <a:r>
              <a:rPr lang="en-US" sz="3600" i="0" u="none" strike="noStrike" baseline="0" dirty="0" smtClean="0">
                <a:solidFill>
                  <a:schemeClr val="tx1"/>
                </a:solidFill>
                <a:latin typeface="Cambria" pitchFamily="18" charset="0"/>
              </a:rPr>
              <a:t>politics</a:t>
            </a:r>
            <a:endParaRPr lang="en-US"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lvl="0"/>
            <a:r>
              <a:rPr lang="en-US" sz="2800" i="0" u="none" strike="noStrike" baseline="0" dirty="0" smtClean="0">
                <a:latin typeface="Cambria"/>
              </a:rPr>
              <a:t>Strategy #1: </a:t>
            </a:r>
            <a:r>
              <a:rPr lang="en-US" sz="2800" i="0" u="sng" strike="noStrike" baseline="0" dirty="0" smtClean="0">
                <a:latin typeface="Cambria"/>
              </a:rPr>
              <a:t>Raise mortality </a:t>
            </a:r>
            <a:r>
              <a:rPr lang="en-US" sz="2800" i="0" u="none" strike="noStrike" baseline="0" dirty="0" smtClean="0">
                <a:latin typeface="Cambria"/>
              </a:rPr>
              <a:t>of enemies, out-groups</a:t>
            </a:r>
          </a:p>
          <a:p>
            <a:pPr lvl="1"/>
            <a:r>
              <a:rPr lang="en-US" i="0" u="none" strike="noStrike" baseline="0" dirty="0" smtClean="0">
                <a:solidFill>
                  <a:schemeClr val="tx1"/>
                </a:solidFill>
                <a:latin typeface="Cambria"/>
              </a:rPr>
              <a:t>Sackings,</a:t>
            </a:r>
            <a:r>
              <a:rPr lang="en-US" i="0" u="none" strike="noStrike" dirty="0" smtClean="0">
                <a:solidFill>
                  <a:schemeClr val="tx1"/>
                </a:solidFill>
                <a:latin typeface="Cambria"/>
              </a:rPr>
              <a:t> massacres, genocides, expulsions, relocations</a:t>
            </a:r>
            <a:r>
              <a:rPr lang="en-US" i="0" u="none" strike="noStrike" baseline="0" dirty="0" smtClean="0">
                <a:solidFill>
                  <a:schemeClr val="tx1"/>
                </a:solidFill>
                <a:latin typeface="Cambria"/>
              </a:rPr>
              <a:t> -- for centuries</a:t>
            </a:r>
          </a:p>
          <a:p>
            <a:pPr lvl="1"/>
            <a:r>
              <a:rPr lang="en-US" i="0" u="none" strike="noStrike" dirty="0" smtClean="0">
                <a:solidFill>
                  <a:schemeClr val="tx1"/>
                </a:solidFill>
                <a:latin typeface="Cambria"/>
              </a:rPr>
              <a:t>20</a:t>
            </a:r>
            <a:r>
              <a:rPr lang="en-US" i="0" u="none" strike="noStrike" baseline="30000" dirty="0" smtClean="0">
                <a:solidFill>
                  <a:schemeClr val="tx1"/>
                </a:solidFill>
                <a:latin typeface="Cambria"/>
              </a:rPr>
              <a:t>th</a:t>
            </a:r>
            <a:r>
              <a:rPr lang="en-US" i="0" u="none" strike="noStrike" dirty="0" smtClean="0">
                <a:solidFill>
                  <a:schemeClr val="tx1"/>
                </a:solidFill>
                <a:latin typeface="Cambria"/>
              </a:rPr>
              <a:t> C. examp</a:t>
            </a:r>
            <a:r>
              <a:rPr lang="en-US" dirty="0" smtClean="0">
                <a:solidFill>
                  <a:schemeClr val="tx1"/>
                </a:solidFill>
                <a:latin typeface="Cambria"/>
              </a:rPr>
              <a:t>les</a:t>
            </a:r>
            <a:r>
              <a:rPr lang="en-US" i="0" u="none" strike="noStrike" dirty="0" smtClean="0">
                <a:solidFill>
                  <a:schemeClr val="tx1"/>
                </a:solidFill>
                <a:latin typeface="Cambria"/>
              </a:rPr>
              <a:t>:  Hitler, Stalin, </a:t>
            </a:r>
            <a:r>
              <a:rPr lang="en-US" dirty="0" smtClean="0">
                <a:solidFill>
                  <a:schemeClr val="tx1"/>
                </a:solidFill>
                <a:latin typeface="Cambria"/>
              </a:rPr>
              <a:t>Turkey,</a:t>
            </a:r>
            <a:r>
              <a:rPr lang="en-US" dirty="0" smtClean="0">
                <a:latin typeface="Cambria"/>
              </a:rPr>
              <a:t> </a:t>
            </a:r>
            <a:r>
              <a:rPr lang="en-US" i="0" u="none" strike="noStrike" dirty="0" smtClean="0">
                <a:solidFill>
                  <a:schemeClr val="tx1"/>
                </a:solidFill>
                <a:latin typeface="Cambria"/>
              </a:rPr>
              <a:t>Serbia</a:t>
            </a:r>
            <a:r>
              <a:rPr lang="en-US" dirty="0">
                <a:solidFill>
                  <a:schemeClr val="tx1"/>
                </a:solidFill>
                <a:latin typeface="Cambria"/>
              </a:rPr>
              <a:t>, </a:t>
            </a:r>
            <a:r>
              <a:rPr lang="en-US" dirty="0" smtClean="0">
                <a:solidFill>
                  <a:schemeClr val="tx1"/>
                </a:solidFill>
                <a:latin typeface="Cambria"/>
              </a:rPr>
              <a:t>Croatia, Rwanda…</a:t>
            </a:r>
          </a:p>
          <a:p>
            <a:r>
              <a:rPr lang="en-US" sz="2800" i="0" u="none" strike="noStrike" baseline="0" dirty="0" smtClean="0">
                <a:latin typeface="Cambria"/>
              </a:rPr>
              <a:t>Strategy #2:  </a:t>
            </a:r>
            <a:r>
              <a:rPr lang="en-US" sz="2800" i="0" u="sng" strike="noStrike" baseline="0" dirty="0" smtClean="0">
                <a:latin typeface="Cambria"/>
              </a:rPr>
              <a:t>Reduce fertility</a:t>
            </a:r>
            <a:r>
              <a:rPr lang="en-US" sz="2800" i="0" u="none" strike="noStrike" baseline="0" dirty="0" smtClean="0">
                <a:latin typeface="Cambria"/>
              </a:rPr>
              <a:t>, selectively</a:t>
            </a:r>
          </a:p>
          <a:p>
            <a:pPr lvl="1"/>
            <a:r>
              <a:rPr lang="en-US" i="0" u="none" strike="noStrike" baseline="0" dirty="0" smtClean="0">
                <a:solidFill>
                  <a:schemeClr val="tx1"/>
                </a:solidFill>
                <a:latin typeface="Cambria"/>
              </a:rPr>
              <a:t>Especially if minorities rising due</a:t>
            </a:r>
            <a:r>
              <a:rPr lang="en-US" i="0" u="none" strike="noStrike" dirty="0" smtClean="0">
                <a:solidFill>
                  <a:schemeClr val="tx1"/>
                </a:solidFill>
                <a:latin typeface="Cambria"/>
              </a:rPr>
              <a:t> high fertility </a:t>
            </a:r>
            <a:r>
              <a:rPr lang="en-US" i="0" u="none" strike="noStrike" baseline="0" dirty="0" smtClean="0">
                <a:solidFill>
                  <a:schemeClr val="tx1"/>
                </a:solidFill>
                <a:latin typeface="Cambria"/>
              </a:rPr>
              <a:t> </a:t>
            </a:r>
          </a:p>
          <a:p>
            <a:pPr lvl="0"/>
            <a:r>
              <a:rPr lang="en-US" sz="2800" i="0" u="none" strike="noStrike" baseline="0" dirty="0" smtClean="0">
                <a:solidFill>
                  <a:schemeClr val="tx1"/>
                </a:solidFill>
                <a:latin typeface="Cambria"/>
              </a:rPr>
              <a:t>Strategy #3: N</a:t>
            </a:r>
            <a:r>
              <a:rPr lang="en-US" sz="2900" dirty="0" smtClean="0">
                <a:latin typeface="Cambria"/>
              </a:rPr>
              <a:t>ations </a:t>
            </a:r>
            <a:r>
              <a:rPr lang="en-US" sz="2900" u="sng" dirty="0" smtClean="0">
                <a:latin typeface="Cambria"/>
              </a:rPr>
              <a:t>compete </a:t>
            </a:r>
            <a:r>
              <a:rPr lang="en-US" sz="2900" u="sng" dirty="0">
                <a:latin typeface="Cambria"/>
              </a:rPr>
              <a:t>demographically</a:t>
            </a:r>
            <a:r>
              <a:rPr lang="en-US" sz="2900" dirty="0">
                <a:latin typeface="Cambria"/>
              </a:rPr>
              <a:t>? </a:t>
            </a:r>
          </a:p>
          <a:p>
            <a:pPr lvl="1"/>
            <a:r>
              <a:rPr lang="en-US" dirty="0" smtClean="0">
                <a:solidFill>
                  <a:schemeClr val="tx1"/>
                </a:solidFill>
                <a:latin typeface="Cambria"/>
              </a:rPr>
              <a:t>Belief that population </a:t>
            </a:r>
            <a:r>
              <a:rPr lang="en-US" dirty="0">
                <a:solidFill>
                  <a:schemeClr val="tx1"/>
                </a:solidFill>
                <a:latin typeface="Cambria"/>
              </a:rPr>
              <a:t>size </a:t>
            </a:r>
            <a:r>
              <a:rPr lang="en-US" dirty="0" smtClean="0">
                <a:solidFill>
                  <a:schemeClr val="tx1"/>
                </a:solidFill>
                <a:latin typeface="Cambria"/>
              </a:rPr>
              <a:t>and growth = national/military power  </a:t>
            </a:r>
            <a:endParaRPr lang="en-US" dirty="0">
              <a:solidFill>
                <a:schemeClr val="tx1"/>
              </a:solidFill>
              <a:latin typeface="Cambria"/>
            </a:endParaRPr>
          </a:p>
          <a:p>
            <a:pPr lvl="2"/>
            <a:r>
              <a:rPr lang="en-US" dirty="0" smtClean="0">
                <a:solidFill>
                  <a:schemeClr val="tx1"/>
                </a:solidFill>
                <a:latin typeface="Cambria"/>
              </a:rPr>
              <a:t>Palestinians/Israel (1930s to present)</a:t>
            </a:r>
            <a:endParaRPr lang="en-US" dirty="0">
              <a:solidFill>
                <a:schemeClr val="tx1"/>
              </a:solidFill>
              <a:latin typeface="Cambria"/>
            </a:endParaRPr>
          </a:p>
          <a:p>
            <a:pPr lvl="2"/>
            <a:r>
              <a:rPr lang="en-US" dirty="0" smtClean="0">
                <a:solidFill>
                  <a:schemeClr val="tx1"/>
                </a:solidFill>
                <a:latin typeface="Cambria"/>
              </a:rPr>
              <a:t>USSR-Germany: competitive pro-</a:t>
            </a:r>
            <a:r>
              <a:rPr lang="en-US" dirty="0" err="1" smtClean="0">
                <a:solidFill>
                  <a:schemeClr val="tx1"/>
                </a:solidFill>
                <a:latin typeface="Cambria"/>
              </a:rPr>
              <a:t>natalism</a:t>
            </a:r>
            <a:r>
              <a:rPr lang="en-US" dirty="0" smtClean="0">
                <a:solidFill>
                  <a:schemeClr val="tx1"/>
                </a:solidFill>
                <a:latin typeface="Cambria"/>
              </a:rPr>
              <a:t> in 1930s</a:t>
            </a:r>
          </a:p>
          <a:p>
            <a:pPr lvl="1"/>
            <a:r>
              <a:rPr lang="en-US" dirty="0" smtClean="0">
                <a:solidFill>
                  <a:schemeClr val="tx1"/>
                </a:solidFill>
                <a:latin typeface="Cambria"/>
              </a:rPr>
              <a:t>Belief that population growth determines economic growth, but… </a:t>
            </a:r>
          </a:p>
          <a:p>
            <a:pPr lvl="2"/>
            <a:r>
              <a:rPr lang="en-US" dirty="0" smtClean="0">
                <a:latin typeface="Cambria" pitchFamily="18" charset="0"/>
              </a:rPr>
              <a:t>High </a:t>
            </a:r>
            <a:r>
              <a:rPr lang="en-US" dirty="0">
                <a:latin typeface="Cambria" pitchFamily="18" charset="0"/>
              </a:rPr>
              <a:t>demographic growth with </a:t>
            </a:r>
            <a:r>
              <a:rPr lang="en-US" dirty="0" smtClean="0">
                <a:latin typeface="Cambria" pitchFamily="18" charset="0"/>
              </a:rPr>
              <a:t>both high &amp; low </a:t>
            </a:r>
            <a:r>
              <a:rPr lang="en-US" dirty="0">
                <a:latin typeface="Cambria" pitchFamily="18" charset="0"/>
              </a:rPr>
              <a:t>economic growth</a:t>
            </a:r>
          </a:p>
          <a:p>
            <a:pPr lvl="2"/>
            <a:r>
              <a:rPr lang="en-US" dirty="0">
                <a:latin typeface="Cambria" pitchFamily="18" charset="0"/>
              </a:rPr>
              <a:t>Low demographic growth with </a:t>
            </a:r>
            <a:r>
              <a:rPr lang="en-US" dirty="0" smtClean="0">
                <a:latin typeface="Cambria" pitchFamily="18" charset="0"/>
              </a:rPr>
              <a:t>both high &amp; low </a:t>
            </a:r>
            <a:r>
              <a:rPr lang="en-US" dirty="0">
                <a:latin typeface="Cambria" pitchFamily="18" charset="0"/>
              </a:rPr>
              <a:t>economic growth</a:t>
            </a:r>
          </a:p>
          <a:p>
            <a:endParaRPr lang="en-US" sz="2800" i="0" u="none" strike="noStrike" baseline="0" dirty="0" smtClean="0">
              <a:solidFill>
                <a:schemeClr val="tx1"/>
              </a:solidFill>
              <a:latin typeface="Cambria"/>
            </a:endParaRPr>
          </a:p>
        </p:txBody>
      </p:sp>
    </p:spTree>
    <p:extLst>
      <p:ext uri="{BB962C8B-B14F-4D97-AF65-F5344CB8AC3E}">
        <p14:creationId xmlns:p14="http://schemas.microsoft.com/office/powerpoint/2010/main" val="26445298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1"/>
                </a:solidFill>
                <a:latin typeface="Cambria" pitchFamily="18" charset="0"/>
              </a:rPr>
              <a:t>Strategic demography (migration)</a:t>
            </a:r>
            <a:endParaRPr lang="en-US" sz="3600" dirty="0">
              <a:solidFill>
                <a:schemeClr val="tx1"/>
              </a:solidFill>
              <a:latin typeface="Cambria" pitchFamily="18" charset="0"/>
            </a:endParaRPr>
          </a:p>
        </p:txBody>
      </p:sp>
      <p:sp>
        <p:nvSpPr>
          <p:cNvPr id="3" name="Text Placeholder 2"/>
          <p:cNvSpPr>
            <a:spLocks noGrp="1"/>
          </p:cNvSpPr>
          <p:nvPr>
            <p:ph sz="quarter" idx="1"/>
          </p:nvPr>
        </p:nvSpPr>
        <p:spPr>
          <a:xfrm>
            <a:off x="301752" y="1527048"/>
            <a:ext cx="8503920" cy="4797552"/>
          </a:xfrm>
        </p:spPr>
        <p:txBody>
          <a:bodyPr>
            <a:normAutofit/>
          </a:bodyPr>
          <a:lstStyle/>
          <a:p>
            <a:r>
              <a:rPr lang="en-US" sz="2800" dirty="0">
                <a:latin typeface="Cambria"/>
              </a:rPr>
              <a:t>Strategy #4:  </a:t>
            </a:r>
            <a:r>
              <a:rPr lang="en-US" sz="2800" u="sng" dirty="0" smtClean="0">
                <a:latin typeface="Cambria"/>
              </a:rPr>
              <a:t>international migration </a:t>
            </a:r>
            <a:r>
              <a:rPr lang="en-US" sz="2800" dirty="0">
                <a:latin typeface="Cambria"/>
              </a:rPr>
              <a:t>as strategy</a:t>
            </a:r>
            <a:endParaRPr lang="en-US" dirty="0"/>
          </a:p>
          <a:p>
            <a:pPr lvl="1"/>
            <a:r>
              <a:rPr lang="en-US" i="0" u="none" strike="noStrike" baseline="0" dirty="0" smtClean="0">
                <a:latin typeface="Cambria"/>
              </a:rPr>
              <a:t>“</a:t>
            </a:r>
            <a:r>
              <a:rPr lang="en-US" i="0" u="none" strike="noStrike" baseline="0" dirty="0" smtClean="0">
                <a:solidFill>
                  <a:schemeClr val="tx1"/>
                </a:solidFill>
                <a:latin typeface="Cambria"/>
              </a:rPr>
              <a:t>Positive” migration</a:t>
            </a:r>
            <a:r>
              <a:rPr lang="en-US" i="0" u="none" strike="noStrike" dirty="0" smtClean="0">
                <a:solidFill>
                  <a:schemeClr val="tx1"/>
                </a:solidFill>
                <a:latin typeface="Cambria"/>
              </a:rPr>
              <a:t> </a:t>
            </a:r>
            <a:r>
              <a:rPr lang="en-US" dirty="0" smtClean="0">
                <a:solidFill>
                  <a:schemeClr val="tx1"/>
                </a:solidFill>
                <a:latin typeface="Cambria"/>
              </a:rPr>
              <a:t>stimulated </a:t>
            </a:r>
            <a:r>
              <a:rPr lang="en-US" i="0" u="none" strike="noStrike" baseline="0" dirty="0" smtClean="0">
                <a:solidFill>
                  <a:schemeClr val="tx1"/>
                </a:solidFill>
                <a:latin typeface="Cambria"/>
              </a:rPr>
              <a:t>to </a:t>
            </a:r>
            <a:r>
              <a:rPr lang="en-US" dirty="0" smtClean="0">
                <a:solidFill>
                  <a:schemeClr val="tx1"/>
                </a:solidFill>
                <a:latin typeface="Cambria"/>
              </a:rPr>
              <a:t>create/sustain political control</a:t>
            </a:r>
            <a:endParaRPr lang="en-US" i="0" u="none" strike="noStrike" baseline="0" dirty="0" smtClean="0">
              <a:solidFill>
                <a:schemeClr val="tx1"/>
              </a:solidFill>
              <a:latin typeface="Cambria"/>
            </a:endParaRPr>
          </a:p>
          <a:p>
            <a:pPr lvl="2"/>
            <a:r>
              <a:rPr lang="en-US" dirty="0" smtClean="0">
                <a:latin typeface="Cambria"/>
              </a:rPr>
              <a:t>1930s: </a:t>
            </a:r>
            <a:r>
              <a:rPr lang="en-US" dirty="0" smtClean="0">
                <a:solidFill>
                  <a:schemeClr val="tx1"/>
                </a:solidFill>
                <a:latin typeface="Cambria"/>
              </a:rPr>
              <a:t>German</a:t>
            </a:r>
            <a:r>
              <a:rPr lang="en-US" i="1" dirty="0" smtClean="0">
                <a:solidFill>
                  <a:schemeClr val="tx1"/>
                </a:solidFill>
                <a:latin typeface="Cambria"/>
              </a:rPr>
              <a:t> Lebensraum; </a:t>
            </a:r>
            <a:r>
              <a:rPr lang="en-US" dirty="0" smtClean="0">
                <a:latin typeface="Cambria"/>
              </a:rPr>
              <a:t>Japanese to China</a:t>
            </a:r>
            <a:endParaRPr lang="en-US" i="1" dirty="0" smtClean="0">
              <a:solidFill>
                <a:schemeClr val="tx1"/>
              </a:solidFill>
              <a:latin typeface="Cambria"/>
            </a:endParaRPr>
          </a:p>
          <a:p>
            <a:pPr lvl="2"/>
            <a:r>
              <a:rPr lang="en-US" i="1" u="none" strike="noStrike" baseline="0" dirty="0" smtClean="0">
                <a:solidFill>
                  <a:schemeClr val="tx1"/>
                </a:solidFill>
                <a:latin typeface="Cambria"/>
              </a:rPr>
              <a:t>Marche Verte, Morocco 1975; </a:t>
            </a:r>
            <a:r>
              <a:rPr lang="en-US" i="0" u="none" strike="noStrike" baseline="0" dirty="0" smtClean="0">
                <a:solidFill>
                  <a:schemeClr val="tx1"/>
                </a:solidFill>
                <a:latin typeface="Cambria"/>
              </a:rPr>
              <a:t>Han Chinese migration to Tibet</a:t>
            </a:r>
          </a:p>
          <a:p>
            <a:pPr lvl="2"/>
            <a:r>
              <a:rPr lang="en-US" i="0" u="none" strike="noStrike" baseline="0" dirty="0" smtClean="0">
                <a:solidFill>
                  <a:schemeClr val="tx1"/>
                </a:solidFill>
                <a:latin typeface="Cambria"/>
              </a:rPr>
              <a:t>Jewish migration to Israel, West Bank; </a:t>
            </a:r>
            <a:r>
              <a:rPr lang="en-US" dirty="0" smtClean="0">
                <a:solidFill>
                  <a:schemeClr val="tx1"/>
                </a:solidFill>
                <a:latin typeface="Cambria"/>
              </a:rPr>
              <a:t>Palestinian </a:t>
            </a:r>
            <a:r>
              <a:rPr lang="en-US" i="0" u="none" strike="noStrike" baseline="0" dirty="0" smtClean="0">
                <a:solidFill>
                  <a:schemeClr val="tx1"/>
                </a:solidFill>
                <a:latin typeface="Cambria"/>
              </a:rPr>
              <a:t>“right of return”  </a:t>
            </a:r>
          </a:p>
          <a:p>
            <a:pPr lvl="1"/>
            <a:r>
              <a:rPr lang="en-US" i="0" u="none" strike="noStrike" baseline="0" dirty="0" smtClean="0">
                <a:solidFill>
                  <a:schemeClr val="tx1"/>
                </a:solidFill>
                <a:latin typeface="Cambria"/>
              </a:rPr>
              <a:t>“Negative”- “</a:t>
            </a:r>
            <a:r>
              <a:rPr lang="en-US" dirty="0" smtClean="0">
                <a:solidFill>
                  <a:schemeClr val="tx1"/>
                </a:solidFill>
                <a:latin typeface="Cambria"/>
              </a:rPr>
              <a:t>ethnic cleansing”; mass expulsions </a:t>
            </a:r>
            <a:endParaRPr lang="en-US" i="0" u="none" strike="noStrike" baseline="0" dirty="0" smtClean="0">
              <a:solidFill>
                <a:schemeClr val="tx1"/>
              </a:solidFill>
              <a:latin typeface="Cambria"/>
            </a:endParaRPr>
          </a:p>
          <a:p>
            <a:pPr lvl="2"/>
            <a:r>
              <a:rPr lang="en-US" dirty="0" smtClean="0">
                <a:solidFill>
                  <a:schemeClr val="tx1"/>
                </a:solidFill>
                <a:latin typeface="Cambria"/>
              </a:rPr>
              <a:t>Unraveling of Empires around WW I</a:t>
            </a:r>
          </a:p>
          <a:p>
            <a:pPr lvl="2"/>
            <a:r>
              <a:rPr lang="en-US" dirty="0" smtClean="0">
                <a:solidFill>
                  <a:schemeClr val="tx1"/>
                </a:solidFill>
                <a:latin typeface="Cambria"/>
              </a:rPr>
              <a:t>Eastern Europe, post WWII: German ethnics to Germany (8 million?)</a:t>
            </a:r>
          </a:p>
          <a:p>
            <a:pPr lvl="2"/>
            <a:r>
              <a:rPr lang="en-US" dirty="0" smtClean="0">
                <a:solidFill>
                  <a:schemeClr val="tx1"/>
                </a:solidFill>
                <a:latin typeface="Cambria"/>
              </a:rPr>
              <a:t>Kuwait, Saudi Arabia 1991:  &gt;400k Palestinians, 750k </a:t>
            </a:r>
            <a:r>
              <a:rPr lang="en-US" dirty="0" smtClean="0">
                <a:latin typeface="Cambria"/>
              </a:rPr>
              <a:t>Yemenis</a:t>
            </a:r>
          </a:p>
          <a:p>
            <a:pPr lvl="2"/>
            <a:r>
              <a:rPr lang="en-US" dirty="0" smtClean="0">
                <a:latin typeface="Cambria"/>
              </a:rPr>
              <a:t>Bosnia</a:t>
            </a:r>
            <a:r>
              <a:rPr lang="en-US" dirty="0">
                <a:latin typeface="Cambria"/>
              </a:rPr>
              <a:t>, Kosovo, Rwanda, Myanmar, Vietnam(?)--millions</a:t>
            </a:r>
          </a:p>
          <a:p>
            <a:pPr lvl="2"/>
            <a:endParaRPr lang="en-US" dirty="0" smtClean="0">
              <a:solidFill>
                <a:schemeClr val="tx1"/>
              </a:solidFill>
              <a:latin typeface="Cambria"/>
            </a:endParaRPr>
          </a:p>
        </p:txBody>
      </p:sp>
    </p:spTree>
    <p:extLst>
      <p:ext uri="{BB962C8B-B14F-4D97-AF65-F5344CB8AC3E}">
        <p14:creationId xmlns:p14="http://schemas.microsoft.com/office/powerpoint/2010/main" val="2804609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u="sng" dirty="0" smtClean="0">
                <a:solidFill>
                  <a:schemeClr val="tx1"/>
                </a:solidFill>
                <a:latin typeface="Cambria"/>
              </a:rPr>
              <a:t>Threat of mass migration </a:t>
            </a:r>
            <a:r>
              <a:rPr lang="en-US" dirty="0" smtClean="0">
                <a:solidFill>
                  <a:schemeClr val="tx1"/>
                </a:solidFill>
                <a:latin typeface="Cambria"/>
              </a:rPr>
              <a:t>as strategic leverage </a:t>
            </a:r>
            <a:endParaRPr lang="en-US" dirty="0">
              <a:solidFill>
                <a:schemeClr val="tx1"/>
              </a:solidFill>
            </a:endParaRPr>
          </a:p>
        </p:txBody>
      </p:sp>
      <p:sp>
        <p:nvSpPr>
          <p:cNvPr id="3" name="Content Placeholder 2"/>
          <p:cNvSpPr>
            <a:spLocks noGrp="1"/>
          </p:cNvSpPr>
          <p:nvPr>
            <p:ph sz="quarter" idx="1"/>
          </p:nvPr>
        </p:nvSpPr>
        <p:spPr/>
        <p:txBody>
          <a:bodyPr/>
          <a:lstStyle/>
          <a:p>
            <a:pPr lvl="0"/>
            <a:r>
              <a:rPr lang="en-US" dirty="0" smtClean="0">
                <a:solidFill>
                  <a:schemeClr val="tx1"/>
                </a:solidFill>
                <a:latin typeface="Cambria"/>
              </a:rPr>
              <a:t>More common than I thought</a:t>
            </a:r>
          </a:p>
          <a:p>
            <a:r>
              <a:rPr lang="en-US" dirty="0" smtClean="0">
                <a:solidFill>
                  <a:schemeClr val="tx1"/>
                </a:solidFill>
                <a:latin typeface="Cambria" pitchFamily="18" charset="0"/>
              </a:rPr>
              <a:t>“56 attempts to employ…threat of mass migrations as a non-military instrument of influence between 1951 and 2006</a:t>
            </a:r>
            <a:r>
              <a:rPr lang="en-US" dirty="0">
                <a:latin typeface="Cambria" pitchFamily="18" charset="0"/>
              </a:rPr>
              <a:t>.” </a:t>
            </a:r>
            <a:r>
              <a:rPr lang="en-US" dirty="0" smtClean="0">
                <a:latin typeface="Cambria" pitchFamily="18" charset="0"/>
              </a:rPr>
              <a:t>(Greenhill</a:t>
            </a:r>
            <a:r>
              <a:rPr lang="en-US" dirty="0">
                <a:latin typeface="Cambria" pitchFamily="18" charset="0"/>
              </a:rPr>
              <a:t>, </a:t>
            </a:r>
            <a:r>
              <a:rPr lang="en-US" dirty="0" smtClean="0">
                <a:latin typeface="Cambria" pitchFamily="18" charset="0"/>
              </a:rPr>
              <a:t>2011) </a:t>
            </a:r>
          </a:p>
          <a:p>
            <a:r>
              <a:rPr lang="en-US" dirty="0" smtClean="0">
                <a:latin typeface="Cambria" pitchFamily="18" charset="0"/>
              </a:rPr>
              <a:t>4 visible examples:</a:t>
            </a:r>
          </a:p>
          <a:p>
            <a:pPr lvl="1"/>
            <a:r>
              <a:rPr lang="en-US" sz="2400" dirty="0" smtClean="0">
                <a:solidFill>
                  <a:schemeClr val="tx1"/>
                </a:solidFill>
                <a:latin typeface="Cambria"/>
              </a:rPr>
              <a:t>North Korea to China</a:t>
            </a:r>
          </a:p>
          <a:p>
            <a:pPr lvl="1"/>
            <a:r>
              <a:rPr lang="en-US" sz="2400" dirty="0" smtClean="0">
                <a:solidFill>
                  <a:schemeClr val="tx1"/>
                </a:solidFill>
                <a:latin typeface="Cambria"/>
              </a:rPr>
              <a:t>Libya-Italy</a:t>
            </a:r>
          </a:p>
          <a:p>
            <a:pPr lvl="1"/>
            <a:r>
              <a:rPr lang="en-US" sz="2400" dirty="0" smtClean="0">
                <a:solidFill>
                  <a:schemeClr val="tx1"/>
                </a:solidFill>
                <a:latin typeface="Cambria"/>
              </a:rPr>
              <a:t>Haiti and Cuba to U.S.</a:t>
            </a:r>
            <a:endParaRPr lang="en-US" sz="2400" dirty="0">
              <a:solidFill>
                <a:schemeClr val="tx1"/>
              </a:solidFill>
              <a:latin typeface="Cambria"/>
            </a:endParaRPr>
          </a:p>
          <a:p>
            <a:pPr lvl="0"/>
            <a:endParaRPr lang="en-US" dirty="0" smtClean="0">
              <a:solidFill>
                <a:schemeClr val="tx1"/>
              </a:solidFill>
              <a:latin typeface="Cambria" pitchFamily="18" charset="0"/>
            </a:endParaRPr>
          </a:p>
        </p:txBody>
      </p:sp>
    </p:spTree>
    <p:extLst>
      <p:ext uri="{BB962C8B-B14F-4D97-AF65-F5344CB8AC3E}">
        <p14:creationId xmlns:p14="http://schemas.microsoft.com/office/powerpoint/2010/main" val="1267248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600" i="0" u="none" strike="noStrike" baseline="0" dirty="0" smtClean="0">
                <a:solidFill>
                  <a:schemeClr val="tx1"/>
                </a:solidFill>
                <a:latin typeface="Cambria"/>
              </a:rPr>
              <a:t>Strategic demography via </a:t>
            </a:r>
            <a:r>
              <a:rPr lang="en-US" sz="3600" i="0" u="sng" strike="noStrike" baseline="0" dirty="0" smtClean="0">
                <a:solidFill>
                  <a:schemeClr val="tx1"/>
                </a:solidFill>
                <a:latin typeface="Cambria"/>
              </a:rPr>
              <a:t>refugee admissions</a:t>
            </a:r>
            <a:endParaRPr lang="en-US" sz="3600" u="sng" dirty="0">
              <a:solidFill>
                <a:schemeClr val="tx1"/>
              </a:solidFill>
            </a:endParaRPr>
          </a:p>
        </p:txBody>
      </p:sp>
      <p:sp>
        <p:nvSpPr>
          <p:cNvPr id="3" name="Content Placeholder 2"/>
          <p:cNvSpPr>
            <a:spLocks noGrp="1"/>
          </p:cNvSpPr>
          <p:nvPr>
            <p:ph sz="quarter" idx="1"/>
          </p:nvPr>
        </p:nvSpPr>
        <p:spPr/>
        <p:txBody>
          <a:bodyPr/>
          <a:lstStyle/>
          <a:p>
            <a:r>
              <a:rPr lang="en-US" sz="2800" dirty="0" smtClean="0">
                <a:solidFill>
                  <a:schemeClr val="tx1"/>
                </a:solidFill>
                <a:latin typeface="Cambria"/>
              </a:rPr>
              <a:t>A popular Cold War policy in the West</a:t>
            </a:r>
          </a:p>
          <a:p>
            <a:r>
              <a:rPr lang="en-US" sz="2800" dirty="0" smtClean="0">
                <a:solidFill>
                  <a:schemeClr val="tx1"/>
                </a:solidFill>
                <a:latin typeface="Cambria"/>
              </a:rPr>
              <a:t>Admit as “refugees” to discredit Communism? </a:t>
            </a:r>
          </a:p>
          <a:p>
            <a:pPr lvl="1"/>
            <a:r>
              <a:rPr lang="en-US" dirty="0" smtClean="0">
                <a:solidFill>
                  <a:schemeClr val="tx1"/>
                </a:solidFill>
                <a:latin typeface="Cambria"/>
              </a:rPr>
              <a:t>NOTE: Assumed USSR &amp; Warsaw Pact would restrain exits (!) </a:t>
            </a:r>
          </a:p>
          <a:p>
            <a:r>
              <a:rPr lang="en-US" sz="2800" dirty="0" smtClean="0">
                <a:latin typeface="Cambria"/>
              </a:rPr>
              <a:t>Cubans to U.S.: defined as “refugees” </a:t>
            </a:r>
            <a:endParaRPr lang="en-US" sz="2800" dirty="0">
              <a:latin typeface="Cambria"/>
            </a:endParaRPr>
          </a:p>
          <a:p>
            <a:pPr lvl="1"/>
            <a:r>
              <a:rPr lang="en-US" sz="2300" dirty="0">
                <a:solidFill>
                  <a:schemeClr val="tx1"/>
                </a:solidFill>
                <a:latin typeface="Cambria"/>
              </a:rPr>
              <a:t>Cuban Adjustment Act sustained by Cuban-American lobby</a:t>
            </a:r>
          </a:p>
          <a:p>
            <a:r>
              <a:rPr lang="en-US" sz="2800" dirty="0" smtClean="0">
                <a:latin typeface="Cambria"/>
              </a:rPr>
              <a:t>West Germany: </a:t>
            </a:r>
            <a:r>
              <a:rPr lang="en-US" sz="2800" i="1" dirty="0" err="1" smtClean="0">
                <a:latin typeface="Cambria"/>
              </a:rPr>
              <a:t>aussiedler</a:t>
            </a:r>
            <a:r>
              <a:rPr lang="en-US" sz="2800" dirty="0" smtClean="0">
                <a:latin typeface="Cambria"/>
              </a:rPr>
              <a:t> defined as </a:t>
            </a:r>
            <a:r>
              <a:rPr lang="en-US" sz="2800" u="sng" dirty="0" smtClean="0">
                <a:latin typeface="Cambria"/>
              </a:rPr>
              <a:t>citizens</a:t>
            </a:r>
          </a:p>
          <a:p>
            <a:endParaRPr lang="en-US" dirty="0"/>
          </a:p>
        </p:txBody>
      </p:sp>
    </p:spTree>
    <p:extLst>
      <p:ext uri="{BB962C8B-B14F-4D97-AF65-F5344CB8AC3E}">
        <p14:creationId xmlns:p14="http://schemas.microsoft.com/office/powerpoint/2010/main" val="675640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758952"/>
          </a:xfrm>
        </p:spPr>
        <p:txBody>
          <a:bodyPr>
            <a:noAutofit/>
          </a:bodyPr>
          <a:lstStyle/>
          <a:p>
            <a:r>
              <a:rPr lang="en-US" sz="3200" dirty="0" smtClean="0">
                <a:solidFill>
                  <a:schemeClr val="tx1"/>
                </a:solidFill>
                <a:latin typeface="Cambria"/>
              </a:rPr>
              <a:t>Does demography </a:t>
            </a:r>
            <a:r>
              <a:rPr lang="en-US" sz="3200" u="sng" dirty="0" smtClean="0">
                <a:solidFill>
                  <a:schemeClr val="tx1"/>
                </a:solidFill>
                <a:latin typeface="Cambria"/>
              </a:rPr>
              <a:t>challenge state sovereignty</a:t>
            </a:r>
            <a:r>
              <a:rPr lang="en-US" sz="3200" dirty="0" smtClean="0">
                <a:solidFill>
                  <a:schemeClr val="tx1"/>
                </a:solidFill>
                <a:latin typeface="Cambria"/>
              </a:rPr>
              <a:t>?</a:t>
            </a:r>
            <a:endParaRPr lang="en-US" sz="3200" i="0" u="none" strike="noStrike" baseline="0" dirty="0" smtClean="0">
              <a:solidFill>
                <a:schemeClr val="tx1"/>
              </a:solidFill>
              <a:latin typeface="Cambria"/>
            </a:endParaRPr>
          </a:p>
        </p:txBody>
      </p:sp>
      <p:sp>
        <p:nvSpPr>
          <p:cNvPr id="3" name="Text Placeholder 2"/>
          <p:cNvSpPr>
            <a:spLocks noGrp="1"/>
          </p:cNvSpPr>
          <p:nvPr>
            <p:ph sz="quarter" idx="1"/>
          </p:nvPr>
        </p:nvSpPr>
        <p:spPr>
          <a:xfrm>
            <a:off x="152400" y="1527048"/>
            <a:ext cx="8653272" cy="4873752"/>
          </a:xfrm>
        </p:spPr>
        <p:txBody>
          <a:bodyPr>
            <a:normAutofit fontScale="92500" lnSpcReduction="10000"/>
          </a:bodyPr>
          <a:lstStyle/>
          <a:p>
            <a:r>
              <a:rPr lang="en-US" dirty="0" smtClean="0">
                <a:latin typeface="Cambria"/>
              </a:rPr>
              <a:t>Is </a:t>
            </a:r>
            <a:r>
              <a:rPr lang="en-US" u="sng" dirty="0" smtClean="0">
                <a:latin typeface="Cambria"/>
              </a:rPr>
              <a:t>military intervention </a:t>
            </a:r>
            <a:r>
              <a:rPr lang="en-US" dirty="0" smtClean="0">
                <a:latin typeface="Cambria"/>
              </a:rPr>
              <a:t>justified to halt </a:t>
            </a:r>
            <a:r>
              <a:rPr lang="en-US" dirty="0">
                <a:latin typeface="Cambria"/>
              </a:rPr>
              <a:t>genocide, </a:t>
            </a:r>
            <a:r>
              <a:rPr lang="en-US" dirty="0" smtClean="0">
                <a:latin typeface="Cambria"/>
              </a:rPr>
              <a:t>expulsion?</a:t>
            </a:r>
          </a:p>
          <a:p>
            <a:pPr lvl="1"/>
            <a:r>
              <a:rPr lang="en-US" dirty="0" smtClean="0">
                <a:solidFill>
                  <a:schemeClr val="tx1"/>
                </a:solidFill>
                <a:latin typeface="Cambria"/>
              </a:rPr>
              <a:t>India-Pakistan </a:t>
            </a:r>
            <a:r>
              <a:rPr lang="en-US" dirty="0">
                <a:solidFill>
                  <a:schemeClr val="tx1"/>
                </a:solidFill>
                <a:latin typeface="Cambria"/>
              </a:rPr>
              <a:t>war </a:t>
            </a:r>
            <a:r>
              <a:rPr lang="en-US" dirty="0" smtClean="0">
                <a:solidFill>
                  <a:schemeClr val="tx1"/>
                </a:solidFill>
                <a:latin typeface="Cambria"/>
              </a:rPr>
              <a:t>1971; later NATO </a:t>
            </a:r>
            <a:r>
              <a:rPr lang="en-US" dirty="0">
                <a:solidFill>
                  <a:schemeClr val="tx1"/>
                </a:solidFill>
                <a:latin typeface="Cambria"/>
              </a:rPr>
              <a:t>military </a:t>
            </a:r>
            <a:r>
              <a:rPr lang="en-US" dirty="0" smtClean="0">
                <a:solidFill>
                  <a:schemeClr val="tx1"/>
                </a:solidFill>
                <a:latin typeface="Cambria"/>
              </a:rPr>
              <a:t>interventions</a:t>
            </a:r>
            <a:endParaRPr lang="en-US" dirty="0">
              <a:solidFill>
                <a:schemeClr val="tx1"/>
              </a:solidFill>
              <a:latin typeface="Cambria"/>
            </a:endParaRPr>
          </a:p>
          <a:p>
            <a:pPr lvl="0"/>
            <a:r>
              <a:rPr lang="en-US" dirty="0" smtClean="0">
                <a:latin typeface="Cambria"/>
              </a:rPr>
              <a:t>Do global </a:t>
            </a:r>
            <a:r>
              <a:rPr lang="en-US" u="sng" dirty="0" smtClean="0">
                <a:latin typeface="Cambria"/>
              </a:rPr>
              <a:t>refugee norms </a:t>
            </a:r>
            <a:r>
              <a:rPr lang="en-US" dirty="0" smtClean="0">
                <a:latin typeface="Cambria"/>
              </a:rPr>
              <a:t>limit state sovereignty? </a:t>
            </a:r>
          </a:p>
          <a:p>
            <a:pPr lvl="1"/>
            <a:r>
              <a:rPr lang="en-US" i="0" u="none" strike="noStrike" baseline="0" dirty="0" smtClean="0">
                <a:solidFill>
                  <a:schemeClr val="tx1"/>
                </a:solidFill>
                <a:latin typeface="Cambria"/>
              </a:rPr>
              <a:t>Yes -- 1951 UN Convention and 1967 Protocol</a:t>
            </a:r>
          </a:p>
          <a:p>
            <a:r>
              <a:rPr lang="en-US" dirty="0" smtClean="0">
                <a:solidFill>
                  <a:schemeClr val="tx1"/>
                </a:solidFill>
                <a:latin typeface="Cambria"/>
              </a:rPr>
              <a:t>Is there a basic </a:t>
            </a:r>
            <a:r>
              <a:rPr lang="en-US" u="sng" dirty="0">
                <a:solidFill>
                  <a:schemeClr val="tx1"/>
                </a:solidFill>
                <a:latin typeface="Cambria"/>
              </a:rPr>
              <a:t>human right to </a:t>
            </a:r>
            <a:r>
              <a:rPr lang="en-US" u="sng" dirty="0" smtClean="0">
                <a:solidFill>
                  <a:schemeClr val="tx1"/>
                </a:solidFill>
                <a:latin typeface="Cambria"/>
              </a:rPr>
              <a:t>cross borders to seek work</a:t>
            </a:r>
            <a:r>
              <a:rPr lang="en-US" dirty="0" smtClean="0">
                <a:solidFill>
                  <a:schemeClr val="tx1"/>
                </a:solidFill>
                <a:latin typeface="Cambria"/>
              </a:rPr>
              <a:t>?</a:t>
            </a:r>
          </a:p>
          <a:p>
            <a:pPr lvl="1"/>
            <a:r>
              <a:rPr lang="en-US" dirty="0">
                <a:solidFill>
                  <a:schemeClr val="tx1"/>
                </a:solidFill>
                <a:latin typeface="Cambria"/>
              </a:rPr>
              <a:t>Claimed by several Mexican </a:t>
            </a:r>
            <a:r>
              <a:rPr lang="en-US" dirty="0" smtClean="0">
                <a:solidFill>
                  <a:schemeClr val="tx1"/>
                </a:solidFill>
                <a:latin typeface="Cambria"/>
              </a:rPr>
              <a:t>Presidents</a:t>
            </a:r>
            <a:endParaRPr lang="en-US" dirty="0">
              <a:solidFill>
                <a:schemeClr val="tx1"/>
              </a:solidFill>
              <a:latin typeface="Cambria"/>
            </a:endParaRPr>
          </a:p>
          <a:p>
            <a:pPr lvl="1"/>
            <a:r>
              <a:rPr lang="en-US" i="1" dirty="0">
                <a:solidFill>
                  <a:schemeClr val="tx1"/>
                </a:solidFill>
                <a:latin typeface="Cambria"/>
              </a:rPr>
              <a:t>UN International Convention on Protection of Rights of All Migrant Workers </a:t>
            </a:r>
            <a:r>
              <a:rPr lang="en-US" i="1" dirty="0" smtClean="0">
                <a:solidFill>
                  <a:schemeClr val="tx1"/>
                </a:solidFill>
                <a:latin typeface="Cambria"/>
              </a:rPr>
              <a:t>&amp; </a:t>
            </a:r>
            <a:r>
              <a:rPr lang="en-US" i="1" dirty="0">
                <a:solidFill>
                  <a:schemeClr val="tx1"/>
                </a:solidFill>
                <a:latin typeface="Cambria"/>
              </a:rPr>
              <a:t>Members of their Families </a:t>
            </a:r>
            <a:r>
              <a:rPr lang="en-US" i="1" dirty="0" smtClean="0">
                <a:solidFill>
                  <a:schemeClr val="tx1"/>
                </a:solidFill>
                <a:latin typeface="Cambria"/>
              </a:rPr>
              <a:t>(UN General Assembly 1990)</a:t>
            </a:r>
          </a:p>
          <a:p>
            <a:r>
              <a:rPr lang="en-US" dirty="0" smtClean="0">
                <a:latin typeface="Cambria" pitchFamily="18" charset="0"/>
              </a:rPr>
              <a:t>Does </a:t>
            </a:r>
            <a:r>
              <a:rPr lang="en-US" dirty="0">
                <a:latin typeface="Cambria" pitchFamily="18" charset="0"/>
              </a:rPr>
              <a:t>demography </a:t>
            </a:r>
            <a:r>
              <a:rPr lang="en-US" u="sng" dirty="0">
                <a:latin typeface="Cambria" pitchFamily="18" charset="0"/>
              </a:rPr>
              <a:t>determine</a:t>
            </a:r>
            <a:r>
              <a:rPr lang="en-US" dirty="0">
                <a:latin typeface="Cambria" pitchFamily="18" charset="0"/>
              </a:rPr>
              <a:t> </a:t>
            </a:r>
            <a:r>
              <a:rPr lang="en-US" dirty="0" smtClean="0">
                <a:latin typeface="Cambria" pitchFamily="18" charset="0"/>
              </a:rPr>
              <a:t>decisions on sovereignty?</a:t>
            </a:r>
            <a:endParaRPr lang="en-US" dirty="0">
              <a:latin typeface="Cambria" pitchFamily="18" charset="0"/>
            </a:endParaRPr>
          </a:p>
          <a:p>
            <a:pPr lvl="1"/>
            <a:r>
              <a:rPr lang="en-US" sz="1800" b="1" i="1" dirty="0">
                <a:solidFill>
                  <a:schemeClr val="tx1"/>
                </a:solidFill>
                <a:latin typeface="Cambria" pitchFamily="18" charset="0"/>
              </a:rPr>
              <a:t>"</a:t>
            </a:r>
            <a:r>
              <a:rPr lang="en-US" sz="2400" b="1" i="1" dirty="0">
                <a:solidFill>
                  <a:schemeClr val="tx1"/>
                </a:solidFill>
                <a:latin typeface="Cambria" pitchFamily="18" charset="0"/>
              </a:rPr>
              <a:t>Given the demographics west of the Jordan River, the only way for Israel to endure and thrive as a Jewish and democratic state is through the realization of an independent and viable Palestine." President Obama, Jerusalem, March 21, </a:t>
            </a:r>
            <a:r>
              <a:rPr lang="en-US" sz="2400" b="1" i="1" dirty="0" smtClean="0">
                <a:solidFill>
                  <a:schemeClr val="tx1"/>
                </a:solidFill>
                <a:latin typeface="Cambria" pitchFamily="18" charset="0"/>
              </a:rPr>
              <a:t>2013</a:t>
            </a:r>
            <a:endParaRPr lang="en-US" i="0" u="none" strike="noStrike" baseline="0" dirty="0" smtClean="0">
              <a:solidFill>
                <a:schemeClr val="tx1"/>
              </a:solidFill>
              <a:latin typeface="Cambria"/>
            </a:endParaRPr>
          </a:p>
        </p:txBody>
      </p:sp>
    </p:spTree>
    <p:extLst>
      <p:ext uri="{BB962C8B-B14F-4D97-AF65-F5344CB8AC3E}">
        <p14:creationId xmlns:p14="http://schemas.microsoft.com/office/powerpoint/2010/main" val="295081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i="0" u="none" strike="noStrike" dirty="0" smtClean="0">
                <a:solidFill>
                  <a:schemeClr val="tx1"/>
                </a:solidFill>
                <a:latin typeface="Cambria"/>
              </a:rPr>
              <a:t>C. Political demography is n</a:t>
            </a:r>
            <a:r>
              <a:rPr lang="en-US" sz="3600" b="1" i="0" u="none" strike="noStrike" baseline="0" dirty="0" smtClean="0">
                <a:solidFill>
                  <a:schemeClr val="tx1"/>
                </a:solidFill>
                <a:latin typeface="Cambria"/>
              </a:rPr>
              <a:t>ot new</a:t>
            </a:r>
            <a:endParaRPr lang="en-US" sz="3600" dirty="0">
              <a:solidFill>
                <a:schemeClr val="tx1"/>
              </a:solidFill>
            </a:endParaRPr>
          </a:p>
        </p:txBody>
      </p:sp>
      <p:sp>
        <p:nvSpPr>
          <p:cNvPr id="3" name="Content Placeholder 2"/>
          <p:cNvSpPr>
            <a:spLocks noGrp="1"/>
          </p:cNvSpPr>
          <p:nvPr>
            <p:ph sz="quarter" idx="1"/>
          </p:nvPr>
        </p:nvSpPr>
        <p:spPr/>
        <p:txBody>
          <a:bodyPr>
            <a:normAutofit/>
          </a:bodyPr>
          <a:lstStyle/>
          <a:p>
            <a:r>
              <a:rPr lang="en-US" sz="3200" dirty="0" smtClean="0">
                <a:latin typeface="Cambria"/>
              </a:rPr>
              <a:t>But dominated </a:t>
            </a:r>
            <a:r>
              <a:rPr lang="en-US" sz="3200" dirty="0" smtClean="0">
                <a:latin typeface="Cambria" pitchFamily="18" charset="0"/>
              </a:rPr>
              <a:t>by journalists, pundits</a:t>
            </a:r>
          </a:p>
          <a:p>
            <a:pPr lvl="1"/>
            <a:r>
              <a:rPr lang="en-US" sz="2800" dirty="0" smtClean="0">
                <a:solidFill>
                  <a:schemeClr val="tx1"/>
                </a:solidFill>
                <a:latin typeface="Cambria" pitchFamily="18" charset="0"/>
              </a:rPr>
              <a:t>Who seem to pay more attention than warranted</a:t>
            </a:r>
          </a:p>
          <a:p>
            <a:r>
              <a:rPr lang="en-US" sz="3200" dirty="0" smtClean="0">
                <a:latin typeface="Cambria" pitchFamily="18" charset="0"/>
              </a:rPr>
              <a:t>Needed: more attention from </a:t>
            </a:r>
          </a:p>
          <a:p>
            <a:pPr lvl="1"/>
            <a:r>
              <a:rPr lang="en-US" sz="2800" dirty="0" smtClean="0">
                <a:solidFill>
                  <a:schemeClr val="tx1"/>
                </a:solidFill>
                <a:latin typeface="Cambria" pitchFamily="18" charset="0"/>
              </a:rPr>
              <a:t>Political scientists</a:t>
            </a:r>
          </a:p>
          <a:p>
            <a:pPr lvl="1"/>
            <a:r>
              <a:rPr lang="en-US" sz="2800" dirty="0" smtClean="0">
                <a:solidFill>
                  <a:schemeClr val="tx1"/>
                </a:solidFill>
                <a:latin typeface="Cambria" pitchFamily="18" charset="0"/>
              </a:rPr>
              <a:t>Demographers</a:t>
            </a:r>
          </a:p>
          <a:p>
            <a:pPr lvl="0"/>
            <a:endParaRPr lang="en-US" b="1" i="0" u="none" strike="noStrike" baseline="0" dirty="0" smtClean="0">
              <a:latin typeface="Cambria"/>
            </a:endParaRPr>
          </a:p>
        </p:txBody>
      </p:sp>
    </p:spTree>
    <p:extLst>
      <p:ext uri="{BB962C8B-B14F-4D97-AF65-F5344CB8AC3E}">
        <p14:creationId xmlns:p14="http://schemas.microsoft.com/office/powerpoint/2010/main" val="1036744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R="0" rtl="0"/>
            <a:r>
              <a:rPr lang="en-US" sz="3600" b="1" i="0" u="none" strike="noStrike" baseline="0" dirty="0" smtClean="0">
                <a:solidFill>
                  <a:schemeClr val="tx1"/>
                </a:solidFill>
                <a:latin typeface="Cambria"/>
              </a:rPr>
              <a:t>Some guesses for the next half-century</a:t>
            </a:r>
            <a:endParaRPr lang="en-US" sz="3600" b="1" i="1" u="none" strike="noStrike" baseline="0" dirty="0" smtClean="0">
              <a:solidFill>
                <a:srgbClr val="FF0000"/>
              </a:solidFill>
              <a:latin typeface="Cambria"/>
            </a:endParaRPr>
          </a:p>
        </p:txBody>
      </p:sp>
      <p:sp>
        <p:nvSpPr>
          <p:cNvPr id="3" name="Text Placeholder 2"/>
          <p:cNvSpPr>
            <a:spLocks noGrp="1"/>
          </p:cNvSpPr>
          <p:nvPr>
            <p:ph sz="quarter" idx="1"/>
          </p:nvPr>
        </p:nvSpPr>
        <p:spPr>
          <a:xfrm>
            <a:off x="304800" y="1371600"/>
            <a:ext cx="8503920" cy="5181600"/>
          </a:xfrm>
        </p:spPr>
        <p:txBody>
          <a:bodyPr>
            <a:noAutofit/>
          </a:bodyPr>
          <a:lstStyle/>
          <a:p>
            <a:r>
              <a:rPr lang="en-US" sz="2800" i="1" dirty="0">
                <a:solidFill>
                  <a:srgbClr val="FF0000"/>
                </a:solidFill>
                <a:latin typeface="Cambria"/>
              </a:rPr>
              <a:t>Caveat </a:t>
            </a:r>
            <a:r>
              <a:rPr lang="en-US" sz="2800" i="1" dirty="0" smtClean="0">
                <a:solidFill>
                  <a:srgbClr val="FF0000"/>
                </a:solidFill>
                <a:latin typeface="Cambria"/>
              </a:rPr>
              <a:t>emptor: </a:t>
            </a:r>
            <a:r>
              <a:rPr lang="en-US" sz="2800" i="0" u="none" strike="noStrike" baseline="0" dirty="0" smtClean="0">
                <a:latin typeface="Cambria"/>
              </a:rPr>
              <a:t>No one can see future… my guesses</a:t>
            </a:r>
          </a:p>
          <a:p>
            <a:pPr lvl="0"/>
            <a:r>
              <a:rPr lang="en-US" sz="2800" u="sng" dirty="0" smtClean="0">
                <a:latin typeface="Cambria"/>
              </a:rPr>
              <a:t>Less</a:t>
            </a:r>
            <a:r>
              <a:rPr lang="en-US" sz="2800" dirty="0" smtClean="0">
                <a:latin typeface="Cambria"/>
              </a:rPr>
              <a:t> predictable: </a:t>
            </a:r>
            <a:r>
              <a:rPr lang="en-US" sz="2800" dirty="0" smtClean="0">
                <a:latin typeface="Cambria"/>
              </a:rPr>
              <a:t>needs constant </a:t>
            </a:r>
            <a:r>
              <a:rPr lang="en-US" sz="2800" dirty="0" smtClean="0">
                <a:latin typeface="Cambria"/>
              </a:rPr>
              <a:t>scrutiny/analysis</a:t>
            </a:r>
          </a:p>
          <a:p>
            <a:pPr lvl="1"/>
            <a:r>
              <a:rPr lang="en-US" sz="2400" dirty="0" smtClean="0">
                <a:solidFill>
                  <a:schemeClr val="tx1"/>
                </a:solidFill>
                <a:latin typeface="Cambria"/>
              </a:rPr>
              <a:t>Mortality: new epidemics?  </a:t>
            </a:r>
            <a:r>
              <a:rPr lang="en-US" sz="2400" u="sng" dirty="0" smtClean="0">
                <a:solidFill>
                  <a:schemeClr val="tx1"/>
                </a:solidFill>
                <a:latin typeface="Cambria"/>
              </a:rPr>
              <a:t>low-probability,</a:t>
            </a:r>
            <a:r>
              <a:rPr lang="en-US" sz="2400" dirty="0" smtClean="0">
                <a:solidFill>
                  <a:schemeClr val="tx1"/>
                </a:solidFill>
                <a:latin typeface="Cambria"/>
              </a:rPr>
              <a:t> but high-impact  </a:t>
            </a:r>
          </a:p>
          <a:p>
            <a:pPr lvl="1"/>
            <a:r>
              <a:rPr lang="en-US" sz="2400" dirty="0" smtClean="0">
                <a:solidFill>
                  <a:schemeClr val="tx1"/>
                </a:solidFill>
                <a:latin typeface="Cambria"/>
              </a:rPr>
              <a:t>Fertility: majority now have control =&gt; rates more erratic </a:t>
            </a:r>
          </a:p>
          <a:p>
            <a:pPr lvl="1"/>
            <a:r>
              <a:rPr lang="en-US" sz="2400" dirty="0" smtClean="0">
                <a:solidFill>
                  <a:schemeClr val="tx1"/>
                </a:solidFill>
                <a:latin typeface="Cambria"/>
              </a:rPr>
              <a:t>Migration: more volatility, more political controversy</a:t>
            </a:r>
          </a:p>
          <a:p>
            <a:r>
              <a:rPr lang="en-US" sz="2800" dirty="0" smtClean="0">
                <a:latin typeface="Cambria"/>
              </a:rPr>
              <a:t>Young adults stressed – and they are the reproducers </a:t>
            </a:r>
            <a:r>
              <a:rPr lang="en-US" sz="2800" dirty="0" smtClean="0">
                <a:latin typeface="Cambria"/>
              </a:rPr>
              <a:t> </a:t>
            </a:r>
          </a:p>
          <a:p>
            <a:r>
              <a:rPr lang="en-US" sz="2800" dirty="0">
                <a:latin typeface="Cambria"/>
              </a:rPr>
              <a:t>Scary dystopias continue: Effective political tools </a:t>
            </a:r>
            <a:endParaRPr lang="en-US" sz="2400" dirty="0">
              <a:latin typeface="Cambria"/>
            </a:endParaRPr>
          </a:p>
          <a:p>
            <a:r>
              <a:rPr lang="en-US" sz="2800" dirty="0" smtClean="0">
                <a:latin typeface="Cambria"/>
              </a:rPr>
              <a:t>Strategic </a:t>
            </a:r>
            <a:r>
              <a:rPr lang="en-US" sz="2800" dirty="0" smtClean="0">
                <a:latin typeface="Cambria"/>
              </a:rPr>
              <a:t>demography to continue </a:t>
            </a:r>
            <a:r>
              <a:rPr lang="en-US" sz="2800" dirty="0" smtClean="0">
                <a:latin typeface="Cambria"/>
              </a:rPr>
              <a:t>(</a:t>
            </a:r>
            <a:r>
              <a:rPr lang="en-US" sz="2800" dirty="0" err="1" smtClean="0">
                <a:latin typeface="Cambria"/>
              </a:rPr>
              <a:t>esp</a:t>
            </a:r>
            <a:r>
              <a:rPr lang="en-US" sz="2800" dirty="0" smtClean="0">
                <a:latin typeface="Cambria"/>
              </a:rPr>
              <a:t> migration?)</a:t>
            </a:r>
            <a:endParaRPr lang="en-US" sz="2800" dirty="0" smtClean="0">
              <a:latin typeface="Cambria"/>
            </a:endParaRPr>
          </a:p>
        </p:txBody>
      </p:sp>
    </p:spTree>
    <p:extLst>
      <p:ext uri="{BB962C8B-B14F-4D97-AF65-F5344CB8AC3E}">
        <p14:creationId xmlns:p14="http://schemas.microsoft.com/office/powerpoint/2010/main" val="2856819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smtClean="0">
                <a:solidFill>
                  <a:schemeClr val="tx1"/>
                </a:solidFill>
                <a:latin typeface="Cambria" pitchFamily="18" charset="0"/>
              </a:rPr>
              <a:t>Is understanding growing?  I think so…</a:t>
            </a:r>
            <a:endParaRPr lang="en-US" sz="3600" dirty="0">
              <a:solidFill>
                <a:schemeClr val="tx1"/>
              </a:solidFill>
            </a:endParaRPr>
          </a:p>
        </p:txBody>
      </p:sp>
      <p:sp>
        <p:nvSpPr>
          <p:cNvPr id="3" name="Content Placeholder 2"/>
          <p:cNvSpPr>
            <a:spLocks noGrp="1"/>
          </p:cNvSpPr>
          <p:nvPr>
            <p:ph sz="quarter" idx="1"/>
          </p:nvPr>
        </p:nvSpPr>
        <p:spPr/>
        <p:txBody>
          <a:bodyPr>
            <a:normAutofit fontScale="92500" lnSpcReduction="10000"/>
          </a:bodyPr>
          <a:lstStyle/>
          <a:p>
            <a:pPr lvl="1"/>
            <a:r>
              <a:rPr lang="en-US" sz="3200" dirty="0" smtClean="0">
                <a:solidFill>
                  <a:schemeClr val="tx1"/>
                </a:solidFill>
                <a:latin typeface="Cambria" panose="02040503050406030204" pitchFamily="18" charset="0"/>
              </a:rPr>
              <a:t>More thoughtful attention by scholars</a:t>
            </a:r>
          </a:p>
          <a:p>
            <a:pPr lvl="2"/>
            <a:r>
              <a:rPr lang="en-US" sz="2400" dirty="0" smtClean="0">
                <a:solidFill>
                  <a:schemeClr val="tx1"/>
                </a:solidFill>
                <a:latin typeface="Cambria" panose="02040503050406030204" pitchFamily="18" charset="0"/>
              </a:rPr>
              <a:t> especially political scientists</a:t>
            </a:r>
          </a:p>
          <a:p>
            <a:pPr lvl="1"/>
            <a:r>
              <a:rPr lang="en-US" sz="3200" dirty="0" smtClean="0">
                <a:solidFill>
                  <a:schemeClr val="tx1"/>
                </a:solidFill>
                <a:latin typeface="Cambria" panose="02040503050406030204" pitchFamily="18" charset="0"/>
              </a:rPr>
              <a:t>Recent excellent books, articles</a:t>
            </a:r>
          </a:p>
          <a:p>
            <a:pPr lvl="1"/>
            <a:r>
              <a:rPr lang="en-US" sz="3200" dirty="0" smtClean="0">
                <a:solidFill>
                  <a:schemeClr val="tx1"/>
                </a:solidFill>
                <a:latin typeface="Cambria" panose="02040503050406030204" pitchFamily="18" charset="0"/>
              </a:rPr>
              <a:t>International Studies Association</a:t>
            </a:r>
          </a:p>
          <a:p>
            <a:pPr lvl="2"/>
            <a:r>
              <a:rPr lang="en-US" sz="2600" dirty="0" smtClean="0">
                <a:solidFill>
                  <a:schemeClr val="tx1"/>
                </a:solidFill>
                <a:latin typeface="Cambria" panose="02040503050406030204" pitchFamily="18" charset="0"/>
              </a:rPr>
              <a:t>new political demography group</a:t>
            </a:r>
          </a:p>
          <a:p>
            <a:pPr lvl="1"/>
            <a:r>
              <a:rPr lang="en-US" sz="3200" dirty="0" smtClean="0">
                <a:solidFill>
                  <a:schemeClr val="tx1"/>
                </a:solidFill>
                <a:latin typeface="Cambria" panose="02040503050406030204" pitchFamily="18" charset="0"/>
              </a:rPr>
              <a:t>RANEPA </a:t>
            </a:r>
          </a:p>
          <a:p>
            <a:pPr lvl="2"/>
            <a:r>
              <a:rPr lang="en-US" sz="2600" dirty="0" smtClean="0">
                <a:solidFill>
                  <a:schemeClr val="tx1"/>
                </a:solidFill>
                <a:latin typeface="Cambria" panose="02040503050406030204" pitchFamily="18" charset="0"/>
              </a:rPr>
              <a:t>Research Laboratory on Political Demography and Social </a:t>
            </a:r>
            <a:r>
              <a:rPr lang="en-US" sz="2600" dirty="0" err="1" smtClean="0">
                <a:solidFill>
                  <a:schemeClr val="tx1"/>
                </a:solidFill>
                <a:latin typeface="Cambria" panose="02040503050406030204" pitchFamily="18" charset="0"/>
              </a:rPr>
              <a:t>Macrodyamics</a:t>
            </a:r>
            <a:endParaRPr lang="en-US" sz="2600" dirty="0" smtClean="0">
              <a:solidFill>
                <a:schemeClr val="tx1"/>
              </a:solidFill>
              <a:latin typeface="Cambria" panose="02040503050406030204" pitchFamily="18" charset="0"/>
            </a:endParaRPr>
          </a:p>
          <a:p>
            <a:pPr lvl="2"/>
            <a:r>
              <a:rPr lang="en-US" sz="2600" dirty="0" smtClean="0">
                <a:solidFill>
                  <a:schemeClr val="tx1"/>
                </a:solidFill>
                <a:latin typeface="Cambria" panose="02040503050406030204" pitchFamily="18" charset="0"/>
              </a:rPr>
              <a:t>directed by one of field’s leaders</a:t>
            </a:r>
          </a:p>
          <a:p>
            <a:pPr marL="274320" lvl="1" indent="0">
              <a:buNone/>
            </a:pPr>
            <a:r>
              <a:rPr lang="en-US" dirty="0" smtClean="0">
                <a:solidFill>
                  <a:schemeClr val="tx1"/>
                </a:solidFill>
                <a:latin typeface="Cambria" panose="02040503050406030204" pitchFamily="18" charset="0"/>
              </a:rPr>
              <a:t/>
            </a:r>
            <a:br>
              <a:rPr lang="en-US" dirty="0" smtClean="0">
                <a:solidFill>
                  <a:schemeClr val="tx1"/>
                </a:solidFill>
                <a:latin typeface="Cambria" panose="02040503050406030204" pitchFamily="18" charset="0"/>
              </a:rPr>
            </a:br>
            <a:endParaRPr lang="en-US" dirty="0"/>
          </a:p>
        </p:txBody>
      </p:sp>
    </p:spTree>
    <p:extLst>
      <p:ext uri="{BB962C8B-B14F-4D97-AF65-F5344CB8AC3E}">
        <p14:creationId xmlns:p14="http://schemas.microsoft.com/office/powerpoint/2010/main" val="73415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1"/>
                </a:solidFill>
                <a:latin typeface="Cambria" pitchFamily="18" charset="0"/>
              </a:rPr>
              <a:t>If true,</a:t>
            </a:r>
            <a:r>
              <a:rPr lang="en-US" sz="3600" b="1" baseline="0" dirty="0" smtClean="0">
                <a:solidFill>
                  <a:schemeClr val="tx1"/>
                </a:solidFill>
                <a:latin typeface="Cambria" pitchFamily="18" charset="0"/>
              </a:rPr>
              <a:t> </a:t>
            </a:r>
            <a:r>
              <a:rPr lang="en-US" sz="3600" b="1" dirty="0" smtClean="0">
                <a:solidFill>
                  <a:schemeClr val="tx1"/>
                </a:solidFill>
                <a:latin typeface="Cambria" pitchFamily="18" charset="0"/>
              </a:rPr>
              <a:t>what might we hope to see? </a:t>
            </a:r>
            <a:endParaRPr lang="en-US" sz="3600" b="1" dirty="0">
              <a:solidFill>
                <a:schemeClr val="tx1"/>
              </a:solidFill>
              <a:latin typeface="Cambria" pitchFamily="18" charset="0"/>
            </a:endParaRPr>
          </a:p>
        </p:txBody>
      </p:sp>
      <p:sp>
        <p:nvSpPr>
          <p:cNvPr id="3" name="Content Placeholder 2"/>
          <p:cNvSpPr>
            <a:spLocks noGrp="1"/>
          </p:cNvSpPr>
          <p:nvPr>
            <p:ph sz="quarter" idx="1"/>
          </p:nvPr>
        </p:nvSpPr>
        <p:spPr>
          <a:xfrm>
            <a:off x="304800" y="1676400"/>
            <a:ext cx="8503920" cy="4572000"/>
          </a:xfrm>
        </p:spPr>
        <p:txBody>
          <a:bodyPr>
            <a:normAutofit lnSpcReduction="10000"/>
          </a:bodyPr>
          <a:lstStyle/>
          <a:p>
            <a:r>
              <a:rPr lang="en-US" sz="3200" dirty="0" smtClean="0">
                <a:latin typeface="Cambria" pitchFamily="18" charset="0"/>
              </a:rPr>
              <a:t>Fair, expert assessment of linkages </a:t>
            </a:r>
          </a:p>
          <a:p>
            <a:pPr lvl="1"/>
            <a:r>
              <a:rPr lang="en-US" sz="2400" dirty="0" smtClean="0">
                <a:solidFill>
                  <a:schemeClr val="tx1"/>
                </a:solidFill>
                <a:latin typeface="Cambria" pitchFamily="18" charset="0"/>
              </a:rPr>
              <a:t>Understand deep uncertainties, </a:t>
            </a:r>
            <a:r>
              <a:rPr lang="en-US" sz="2400" dirty="0" err="1" smtClean="0">
                <a:solidFill>
                  <a:schemeClr val="tx1"/>
                </a:solidFill>
                <a:latin typeface="Cambria" pitchFamily="18" charset="0"/>
              </a:rPr>
              <a:t>esp</a:t>
            </a:r>
            <a:r>
              <a:rPr lang="en-US" sz="2400" dirty="0" smtClean="0">
                <a:solidFill>
                  <a:schemeClr val="tx1"/>
                </a:solidFill>
                <a:latin typeface="Cambria" pitchFamily="18" charset="0"/>
              </a:rPr>
              <a:t> mid-to-long term</a:t>
            </a:r>
          </a:p>
          <a:p>
            <a:pPr lvl="1"/>
            <a:r>
              <a:rPr lang="en-US" sz="2400" dirty="0" smtClean="0">
                <a:solidFill>
                  <a:schemeClr val="tx1"/>
                </a:solidFill>
                <a:latin typeface="Cambria" pitchFamily="18" charset="0"/>
              </a:rPr>
              <a:t>Need for better measures of key elements</a:t>
            </a:r>
            <a:endParaRPr lang="en-US" sz="2400" dirty="0">
              <a:solidFill>
                <a:schemeClr val="tx1"/>
              </a:solidFill>
              <a:latin typeface="Cambria" pitchFamily="18" charset="0"/>
            </a:endParaRPr>
          </a:p>
          <a:p>
            <a:pPr lvl="1"/>
            <a:r>
              <a:rPr lang="en-US" sz="2400" dirty="0" smtClean="0">
                <a:solidFill>
                  <a:schemeClr val="tx1"/>
                </a:solidFill>
                <a:latin typeface="Cambria" pitchFamily="18" charset="0"/>
              </a:rPr>
              <a:t>Configure variety of optimal responses </a:t>
            </a:r>
            <a:r>
              <a:rPr lang="en-US" sz="2400" dirty="0">
                <a:solidFill>
                  <a:schemeClr val="tx1"/>
                </a:solidFill>
                <a:latin typeface="Cambria" pitchFamily="18" charset="0"/>
              </a:rPr>
              <a:t>to </a:t>
            </a:r>
            <a:r>
              <a:rPr lang="en-US" sz="2400" dirty="0" smtClean="0">
                <a:solidFill>
                  <a:schemeClr val="tx1"/>
                </a:solidFill>
                <a:latin typeface="Cambria" pitchFamily="18" charset="0"/>
              </a:rPr>
              <a:t>plausible trends</a:t>
            </a:r>
            <a:endParaRPr lang="en-US" sz="2400" dirty="0">
              <a:solidFill>
                <a:schemeClr val="tx1"/>
              </a:solidFill>
              <a:latin typeface="Cambria" pitchFamily="18" charset="0"/>
            </a:endParaRPr>
          </a:p>
          <a:p>
            <a:pPr lvl="1"/>
            <a:r>
              <a:rPr lang="en-US" sz="2400" dirty="0" smtClean="0">
                <a:solidFill>
                  <a:schemeClr val="tx1"/>
                </a:solidFill>
                <a:latin typeface="Cambria" pitchFamily="18" charset="0"/>
              </a:rPr>
              <a:t>Address potentially </a:t>
            </a:r>
            <a:r>
              <a:rPr lang="en-US" sz="2400" dirty="0">
                <a:solidFill>
                  <a:schemeClr val="tx1"/>
                </a:solidFill>
                <a:latin typeface="Cambria" pitchFamily="18" charset="0"/>
              </a:rPr>
              <a:t>large demographic effects of </a:t>
            </a:r>
            <a:r>
              <a:rPr lang="en-US" sz="2400" dirty="0" smtClean="0">
                <a:solidFill>
                  <a:schemeClr val="tx1"/>
                </a:solidFill>
                <a:latin typeface="Cambria" pitchFamily="18" charset="0"/>
              </a:rPr>
              <a:t>politics</a:t>
            </a:r>
            <a:endParaRPr lang="en-US" sz="2400" dirty="0">
              <a:solidFill>
                <a:schemeClr val="tx1"/>
              </a:solidFill>
              <a:latin typeface="Cambria" pitchFamily="18" charset="0"/>
            </a:endParaRPr>
          </a:p>
          <a:p>
            <a:r>
              <a:rPr lang="en-US" sz="3200" dirty="0" smtClean="0">
                <a:latin typeface="Cambria" pitchFamily="18" charset="0"/>
              </a:rPr>
              <a:t>Moderate excessive claims; keep them honest</a:t>
            </a:r>
          </a:p>
          <a:p>
            <a:r>
              <a:rPr lang="en-US" sz="3200" dirty="0" smtClean="0">
                <a:latin typeface="Cambria" pitchFamily="18" charset="0"/>
              </a:rPr>
              <a:t>Aid journalists, politicians: get the facts right</a:t>
            </a:r>
          </a:p>
          <a:p>
            <a:endParaRPr lang="en-US" sz="2800" dirty="0">
              <a:latin typeface="Cambria" pitchFamily="18" charset="0"/>
            </a:endParaRPr>
          </a:p>
          <a:p>
            <a:r>
              <a:rPr lang="en-US" sz="3200" dirty="0" smtClean="0">
                <a:latin typeface="Cambria" pitchFamily="18" charset="0"/>
              </a:rPr>
              <a:t>This </a:t>
            </a:r>
            <a:r>
              <a:rPr lang="en-US" sz="3200" smtClean="0">
                <a:latin typeface="Cambria" pitchFamily="18" charset="0"/>
              </a:rPr>
              <a:t>RANEPA </a:t>
            </a:r>
            <a:r>
              <a:rPr lang="en-US" sz="3200" smtClean="0">
                <a:latin typeface="Cambria" pitchFamily="18" charset="0"/>
              </a:rPr>
              <a:t>workshop </a:t>
            </a:r>
            <a:r>
              <a:rPr lang="en-US" sz="3200" dirty="0" smtClean="0">
                <a:latin typeface="Cambria" pitchFamily="18" charset="0"/>
              </a:rPr>
              <a:t>is a good start!</a:t>
            </a:r>
          </a:p>
        </p:txBody>
      </p:sp>
    </p:spTree>
    <p:extLst>
      <p:ext uri="{BB962C8B-B14F-4D97-AF65-F5344CB8AC3E}">
        <p14:creationId xmlns:p14="http://schemas.microsoft.com/office/powerpoint/2010/main" val="1145169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Two broad questions for discussion</a:t>
            </a:r>
            <a:endParaRPr lang="en-US" dirty="0">
              <a:solidFill>
                <a:schemeClr val="tx1"/>
              </a:solidFill>
            </a:endParaRPr>
          </a:p>
        </p:txBody>
      </p:sp>
      <p:sp>
        <p:nvSpPr>
          <p:cNvPr id="3" name="Content Placeholder 2"/>
          <p:cNvSpPr>
            <a:spLocks noGrp="1"/>
          </p:cNvSpPr>
          <p:nvPr>
            <p:ph sz="quarter" idx="1"/>
          </p:nvPr>
        </p:nvSpPr>
        <p:spPr>
          <a:xfrm>
            <a:off x="228600" y="1905000"/>
            <a:ext cx="8763000" cy="4572000"/>
          </a:xfrm>
        </p:spPr>
        <p:txBody>
          <a:bodyPr>
            <a:normAutofit/>
          </a:bodyPr>
          <a:lstStyle/>
          <a:p>
            <a:pPr marL="514350" indent="-514350">
              <a:buFont typeface="+mj-lt"/>
              <a:buAutoNum type="alphaUcPeriod"/>
            </a:pPr>
            <a:r>
              <a:rPr lang="en-US" sz="2800" dirty="0" smtClean="0"/>
              <a:t>How politically-sensitive is demography?</a:t>
            </a:r>
          </a:p>
          <a:p>
            <a:pPr marL="822960" lvl="3" indent="0">
              <a:buNone/>
            </a:pPr>
            <a:r>
              <a:rPr lang="en-US" sz="2100" dirty="0" smtClean="0"/>
              <a:t>-  </a:t>
            </a:r>
            <a:r>
              <a:rPr lang="en-US" sz="2800" dirty="0" smtClean="0">
                <a:solidFill>
                  <a:schemeClr val="tx1"/>
                </a:solidFill>
              </a:rPr>
              <a:t>and vice versa?</a:t>
            </a:r>
          </a:p>
          <a:p>
            <a:pPr marL="514350" indent="-514350">
              <a:buFont typeface="+mj-lt"/>
              <a:buAutoNum type="alphaUcPeriod"/>
            </a:pPr>
            <a:r>
              <a:rPr lang="en-US" sz="2800" dirty="0" smtClean="0"/>
              <a:t>Attention limited?  Or excessive?  Is understanding growing?</a:t>
            </a:r>
          </a:p>
          <a:p>
            <a:pPr marL="0" indent="0">
              <a:buNone/>
            </a:pPr>
            <a:endParaRPr lang="en-US" sz="2800" dirty="0"/>
          </a:p>
        </p:txBody>
      </p:sp>
    </p:spTree>
    <p:extLst>
      <p:ext uri="{BB962C8B-B14F-4D97-AF65-F5344CB8AC3E}">
        <p14:creationId xmlns:p14="http://schemas.microsoft.com/office/powerpoint/2010/main" val="40912077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Michael teitelbaum</a:t>
            </a:r>
          </a:p>
          <a:p>
            <a:r>
              <a:rPr lang="en-US" dirty="0" smtClean="0"/>
              <a:t>Labor and </a:t>
            </a:r>
            <a:r>
              <a:rPr lang="en-US" dirty="0" err="1" smtClean="0"/>
              <a:t>worklife</a:t>
            </a:r>
            <a:r>
              <a:rPr lang="en-US" dirty="0" smtClean="0"/>
              <a:t> program</a:t>
            </a:r>
          </a:p>
          <a:p>
            <a:r>
              <a:rPr lang="en-US" dirty="0" smtClean="0"/>
              <a:t>Harvard law school</a:t>
            </a:r>
          </a:p>
          <a:p>
            <a:endParaRPr lang="en-US" dirty="0"/>
          </a:p>
          <a:p>
            <a:r>
              <a:rPr lang="en-US" dirty="0" smtClean="0"/>
              <a:t>mst1900@yahoo.com</a:t>
            </a:r>
            <a:endParaRPr lang="en-US" dirty="0"/>
          </a:p>
        </p:txBody>
      </p:sp>
      <p:sp>
        <p:nvSpPr>
          <p:cNvPr id="4" name="Title 3"/>
          <p:cNvSpPr>
            <a:spLocks noGrp="1"/>
          </p:cNvSpPr>
          <p:nvPr>
            <p:ph type="ctrTitle"/>
          </p:nvPr>
        </p:nvSpPr>
        <p:spPr/>
        <p:txBody>
          <a:bodyPr/>
          <a:lstStyle/>
          <a:p>
            <a:r>
              <a:rPr lang="en-US" dirty="0" smtClean="0"/>
              <a:t>THANK YOU!</a:t>
            </a:r>
            <a:br>
              <a:rPr lang="en-US" dirty="0" smtClean="0"/>
            </a:br>
            <a:r>
              <a:rPr lang="en-US" dirty="0" smtClean="0"/>
              <a:t>Comments welcome</a:t>
            </a:r>
            <a:endParaRPr lang="en-US" dirty="0"/>
          </a:p>
        </p:txBody>
      </p:sp>
    </p:spTree>
    <p:extLst>
      <p:ext uri="{BB962C8B-B14F-4D97-AF65-F5344CB8AC3E}">
        <p14:creationId xmlns:p14="http://schemas.microsoft.com/office/powerpoint/2010/main" val="3135804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ADD’L slides</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80441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9" y="946423"/>
            <a:ext cx="4184472" cy="3776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4632" y="913931"/>
            <a:ext cx="204107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1" y="65799"/>
            <a:ext cx="8534400" cy="758952"/>
          </a:xfrm>
        </p:spPr>
        <p:txBody>
          <a:bodyPr>
            <a:normAutofit/>
          </a:bodyPr>
          <a:lstStyle/>
          <a:p>
            <a:r>
              <a:rPr lang="en-US" dirty="0" smtClean="0">
                <a:solidFill>
                  <a:schemeClr val="tx1"/>
                </a:solidFill>
              </a:rPr>
              <a:t>Images of “</a:t>
            </a:r>
            <a:r>
              <a:rPr lang="en-US" dirty="0" err="1" smtClean="0">
                <a:solidFill>
                  <a:schemeClr val="tx1"/>
                </a:solidFill>
              </a:rPr>
              <a:t>Eurabia</a:t>
            </a:r>
            <a:r>
              <a:rPr lang="en-US" dirty="0" smtClean="0">
                <a:solidFill>
                  <a:schemeClr val="tx1"/>
                </a:solidFill>
              </a:rPr>
              <a:t>” </a:t>
            </a:r>
            <a:endParaRPr lang="en-US" dirty="0">
              <a:solidFill>
                <a:schemeClr val="tx1"/>
              </a:solidFill>
            </a:endParaRPr>
          </a:p>
        </p:txBody>
      </p:sp>
      <p:pic>
        <p:nvPicPr>
          <p:cNvPr id="7" name="Picture 3" descr="Swiss Ban Building of Minarets on Mosques 1701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4632" y="4031551"/>
            <a:ext cx="2419737" cy="229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018" y="445275"/>
            <a:ext cx="2805255" cy="3123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494034"/>
            <a:ext cx="2151542" cy="284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5980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263" y="1046935"/>
            <a:ext cx="2434223" cy="3231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419600"/>
            <a:ext cx="56388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Islamophobia: issues, challenges and action: a report by the Commission on British Muslims and Islamophob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814"/>
            <a:ext cx="19050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04013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smtClean="0">
                <a:solidFill>
                  <a:schemeClr val="tx1"/>
                </a:solidFill>
              </a:rPr>
              <a:t>Images of “</a:t>
            </a:r>
            <a:r>
              <a:rPr lang="en-US" dirty="0" err="1" smtClean="0">
                <a:solidFill>
                  <a:schemeClr val="tx1"/>
                </a:solidFill>
              </a:rPr>
              <a:t>Islamophobia</a:t>
            </a:r>
            <a:r>
              <a:rPr lang="en-US" dirty="0" smtClean="0">
                <a:solidFill>
                  <a:schemeClr val="tx1"/>
                </a:solidFill>
              </a:rPr>
              <a:t>”</a:t>
            </a:r>
            <a:endParaRPr lang="en-US" dirty="0">
              <a:solidFill>
                <a:schemeClr val="tx1"/>
              </a:solidFill>
            </a:endParaRPr>
          </a:p>
        </p:txBody>
      </p:sp>
      <p:pic>
        <p:nvPicPr>
          <p:cNvPr id="7" name="Picture 2" descr="http://littlegreenfootballs.com/weblog/pictures/20080424BerkeleyIslamophobi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015153"/>
            <a:ext cx="2078736" cy="320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10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rani.ru/files/3626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937" y="3657600"/>
            <a:ext cx="5772150" cy="2632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b="1" dirty="0" smtClean="0">
                <a:solidFill>
                  <a:schemeClr val="tx1"/>
                </a:solidFill>
              </a:rPr>
              <a:t>Parallel debates in Russia?</a:t>
            </a:r>
            <a:endParaRPr lang="en-US" b="1" dirty="0">
              <a:solidFill>
                <a:schemeClr val="tx1"/>
              </a:solidFill>
            </a:endParaRPr>
          </a:p>
        </p:txBody>
      </p:sp>
      <p:sp>
        <p:nvSpPr>
          <p:cNvPr id="4" name="Content Placeholder 3"/>
          <p:cNvSpPr>
            <a:spLocks noGrp="1"/>
          </p:cNvSpPr>
          <p:nvPr>
            <p:ph sz="quarter" idx="1"/>
          </p:nvPr>
        </p:nvSpPr>
        <p:spPr/>
        <p:txBody>
          <a:bodyPr/>
          <a:lstStyle/>
          <a:p>
            <a:endParaRPr lang="en-US"/>
          </a:p>
        </p:txBody>
      </p:sp>
      <p:sp>
        <p:nvSpPr>
          <p:cNvPr id="3" name="Rectangle 2"/>
          <p:cNvSpPr/>
          <p:nvPr/>
        </p:nvSpPr>
        <p:spPr>
          <a:xfrm>
            <a:off x="762000" y="1295400"/>
            <a:ext cx="4572000" cy="2062103"/>
          </a:xfrm>
          <a:prstGeom prst="rect">
            <a:avLst/>
          </a:prstGeom>
        </p:spPr>
        <p:txBody>
          <a:bodyPr>
            <a:spAutoFit/>
          </a:bodyPr>
          <a:lstStyle/>
          <a:p>
            <a:r>
              <a:rPr lang="en-US" sz="2400" b="1" dirty="0" err="1">
                <a:solidFill>
                  <a:prstClr val="black"/>
                </a:solidFill>
              </a:rPr>
              <a:t>Navalny</a:t>
            </a:r>
            <a:r>
              <a:rPr lang="en-US" sz="2400" b="1" dirty="0">
                <a:solidFill>
                  <a:prstClr val="black"/>
                </a:solidFill>
              </a:rPr>
              <a:t> attacks Putin allies, immigration in Moscow TV debate  </a:t>
            </a:r>
            <a:endParaRPr lang="en-US" sz="2400" b="1" dirty="0" smtClean="0">
              <a:solidFill>
                <a:prstClr val="black"/>
              </a:solidFill>
            </a:endParaRPr>
          </a:p>
          <a:p>
            <a:r>
              <a:rPr lang="en-US" dirty="0" smtClean="0"/>
              <a:t>By </a:t>
            </a:r>
            <a:r>
              <a:rPr lang="en-US" dirty="0"/>
              <a:t>Stuart Williams</a:t>
            </a:r>
            <a:br>
              <a:rPr lang="en-US" dirty="0"/>
            </a:br>
            <a:r>
              <a:rPr lang="en-US" sz="2000" dirty="0" err="1"/>
              <a:t>Agence</a:t>
            </a:r>
            <a:r>
              <a:rPr lang="en-US" sz="2000" dirty="0"/>
              <a:t> France Press, August 12, 2013 </a:t>
            </a:r>
            <a:r>
              <a:rPr lang="en-US" sz="2000" dirty="0">
                <a:solidFill>
                  <a:srgbClr val="8CADAE">
                    <a:shade val="75000"/>
                  </a:srgbClr>
                </a:solidFill>
              </a:rPr>
              <a:t/>
            </a:r>
            <a:br>
              <a:rPr lang="en-US" sz="2000" dirty="0">
                <a:solidFill>
                  <a:srgbClr val="8CADAE">
                    <a:shade val="75000"/>
                  </a:srgbClr>
                </a:solidFill>
              </a:rPr>
            </a:br>
            <a:endParaRPr lang="en-US" dirty="0"/>
          </a:p>
        </p:txBody>
      </p:sp>
      <p:pic>
        <p:nvPicPr>
          <p:cNvPr id="1026" name="Picture 2" descr="https://encrypted-tbn3.gstatic.com/images?q=tbn:ANd9GcRPnkMMhcaqp02BwSszqkepMWa7a8Iql7LGeJYxrhlcJ8KIW0OE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676400"/>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06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066800" y="762000"/>
            <a:ext cx="7010400" cy="397487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pPr>
            <a:r>
              <a:rPr lang="en-US" sz="1600" dirty="0"/>
              <a:t>“</a:t>
            </a:r>
            <a:r>
              <a:rPr lang="en-US" sz="1600" b="1" i="1" dirty="0">
                <a:solidFill>
                  <a:srgbClr val="FF0000"/>
                </a:solidFill>
              </a:rPr>
              <a:t>The first (and perhaps most surprising) region that promises a shift to liberal democracy is a cluster along Africa’s Mediterranean coast: Morocco, Algeria, Tunisia, Libya, and Egypt, none of which has experienced liberal democracy in the recent past.</a:t>
            </a:r>
            <a:r>
              <a:rPr lang="en-US" sz="1600" i="1" dirty="0"/>
              <a:t>  </a:t>
            </a:r>
            <a:r>
              <a:rPr lang="en-US" sz="1600" b="1" i="1" dirty="0">
                <a:solidFill>
                  <a:srgbClr val="FF0000"/>
                </a:solidFill>
              </a:rPr>
              <a:t>The other is in South America: Ecuador, Colombia, and Venezuela, each of which attained liberal democracy demographically “early” but was unable to sustain it. Interpreting these forecasts conservatively, we can expect there will be one, maybe two, in each group that will become stable liberal democracies by 2020.”</a:t>
            </a:r>
            <a:r>
              <a:rPr lang="en-US" sz="1600" b="1" dirty="0">
                <a:solidFill>
                  <a:srgbClr val="FF0000"/>
                </a:solidFill>
              </a:rPr>
              <a:t> </a:t>
            </a:r>
          </a:p>
          <a:p>
            <a:pPr eaLnBrk="1" hangingPunct="1">
              <a:lnSpc>
                <a:spcPct val="150000"/>
              </a:lnSpc>
              <a:spcBef>
                <a:spcPct val="50000"/>
              </a:spcBef>
            </a:pPr>
            <a:endParaRPr lang="en-US" sz="2000" dirty="0"/>
          </a:p>
        </p:txBody>
      </p:sp>
      <p:sp>
        <p:nvSpPr>
          <p:cNvPr id="33795" name="Text Box 3"/>
          <p:cNvSpPr txBox="1">
            <a:spLocks noChangeArrowheads="1"/>
          </p:cNvSpPr>
          <p:nvPr/>
        </p:nvSpPr>
        <p:spPr bwMode="auto">
          <a:xfrm>
            <a:off x="0" y="4638675"/>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400" dirty="0"/>
              <a:t>Cincotta, R.P. 2008. “How Democracies Grow Up.” </a:t>
            </a:r>
            <a:r>
              <a:rPr lang="en-US" sz="1400" i="1" dirty="0"/>
              <a:t>Foreign Policy</a:t>
            </a:r>
            <a:r>
              <a:rPr lang="en-US" sz="1400" dirty="0"/>
              <a:t>: March/April, 80-82 (plus supplementary map and graph online). </a:t>
            </a:r>
          </a:p>
          <a:p>
            <a:pPr eaLnBrk="1" hangingPunct="1">
              <a:spcBef>
                <a:spcPct val="50000"/>
              </a:spcBef>
            </a:pPr>
            <a:r>
              <a:rPr lang="en-US" sz="1400" dirty="0" err="1" smtClean="0"/>
              <a:t>Cincotta</a:t>
            </a:r>
            <a:r>
              <a:rPr lang="en-US" sz="1400" dirty="0"/>
              <a:t>, R.P. </a:t>
            </a:r>
            <a:r>
              <a:rPr lang="en-US" sz="1400" dirty="0" smtClean="0"/>
              <a:t>2009</a:t>
            </a:r>
            <a:r>
              <a:rPr lang="en-US" sz="1400" dirty="0"/>
              <a:t>. “Half a Chance: Youth Bulges and Transitions to Liberal Democracy,” Environmental Change and Security Project Report, 13: 10-18. Available at: </a:t>
            </a:r>
            <a:r>
              <a:rPr lang="en-US" sz="1400" dirty="0">
                <a:hlinkClick r:id="rId3"/>
              </a:rPr>
              <a:t>http://www.wilsoncenter.org/topics/pubs/ECSPReport13_Cincotta.pdf</a:t>
            </a:r>
            <a:endParaRPr lang="en-US" sz="1400" dirty="0"/>
          </a:p>
          <a:p>
            <a:pPr eaLnBrk="1" hangingPunct="1">
              <a:spcBef>
                <a:spcPct val="50000"/>
              </a:spcBef>
            </a:pPr>
            <a:r>
              <a:rPr lang="en-US" sz="1400" dirty="0" smtClean="0"/>
              <a:t>These </a:t>
            </a:r>
            <a:r>
              <a:rPr lang="en-US" sz="1400" dirty="0"/>
              <a:t>predictions are the subject of the presentation on C-Span: </a:t>
            </a:r>
            <a:r>
              <a:rPr lang="en-US" sz="1400" u="sng" dirty="0">
                <a:hlinkClick r:id="rId4"/>
              </a:rPr>
              <a:t>http://www.c-spanvideo.org/richardcincotta</a:t>
            </a:r>
            <a:r>
              <a:rPr lang="en-US" sz="1400" dirty="0"/>
              <a:t> </a:t>
            </a:r>
          </a:p>
        </p:txBody>
      </p:sp>
      <p:sp>
        <p:nvSpPr>
          <p:cNvPr id="33796" name="Text Box 4"/>
          <p:cNvSpPr txBox="1">
            <a:spLocks noChangeArrowheads="1"/>
          </p:cNvSpPr>
          <p:nvPr/>
        </p:nvSpPr>
        <p:spPr bwMode="auto">
          <a:xfrm>
            <a:off x="152400" y="41787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smtClean="0"/>
              <a:t>2007/8 </a:t>
            </a:r>
            <a:r>
              <a:rPr lang="en-US" b="1" dirty="0"/>
              <a:t>Forecast</a:t>
            </a:r>
          </a:p>
        </p:txBody>
      </p:sp>
    </p:spTree>
    <p:extLst>
      <p:ext uri="{BB962C8B-B14F-4D97-AF65-F5344CB8AC3E}">
        <p14:creationId xmlns:p14="http://schemas.microsoft.com/office/powerpoint/2010/main" val="39590733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1219200"/>
            <a:ext cx="8267700" cy="50783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b="1" dirty="0" smtClean="0">
                <a:solidFill>
                  <a:srgbClr val="FF0000"/>
                </a:solidFill>
                <a:latin typeface="+mj-lt"/>
              </a:rPr>
              <a:t>On North Africa (2010):  </a:t>
            </a:r>
          </a:p>
          <a:p>
            <a:pPr marL="0" indent="0" eaLnBrk="1" hangingPunct="1"/>
            <a:endParaRPr lang="en-US" b="1" dirty="0">
              <a:solidFill>
                <a:srgbClr val="FF0000"/>
              </a:solidFill>
              <a:latin typeface="+mj-lt"/>
            </a:endParaRPr>
          </a:p>
          <a:p>
            <a:pPr marL="0" indent="0" eaLnBrk="1" hangingPunct="1"/>
            <a:r>
              <a:rPr lang="en-US" b="1" dirty="0" smtClean="0">
                <a:solidFill>
                  <a:srgbClr val="FF0000"/>
                </a:solidFill>
                <a:latin typeface="+mj-lt"/>
              </a:rPr>
              <a:t>“In </a:t>
            </a:r>
            <a:r>
              <a:rPr lang="en-US" b="1" dirty="0">
                <a:solidFill>
                  <a:srgbClr val="FF0000"/>
                </a:solidFill>
                <a:latin typeface="+mj-lt"/>
              </a:rPr>
              <a:t>this scenario, a North African state, probably Tunisia, undergoes a “color revolution”—a swift and non-violent transition to liberal democracy.  This may bring Islamists into power—or maybe not.  However, the possibilities for spreading democracy through the region and for new political dynamics to play out in an age-structurally maturing Arab state could produce both risks and opportunities for the US</a:t>
            </a:r>
            <a:r>
              <a:rPr lang="en-US" b="1" dirty="0" smtClean="0">
                <a:solidFill>
                  <a:srgbClr val="FF0000"/>
                </a:solidFill>
                <a:latin typeface="+mj-lt"/>
              </a:rPr>
              <a:t>.  </a:t>
            </a:r>
          </a:p>
          <a:p>
            <a:pPr marL="0" indent="0" eaLnBrk="1" hangingPunct="1"/>
            <a:endParaRPr lang="en-US" b="1" dirty="0">
              <a:solidFill>
                <a:srgbClr val="FF0000"/>
              </a:solidFill>
              <a:latin typeface="+mj-lt"/>
            </a:endParaRPr>
          </a:p>
          <a:p>
            <a:pPr marL="0" indent="0" eaLnBrk="1" hangingPunct="1"/>
            <a:r>
              <a:rPr lang="en-US" b="1" dirty="0" smtClean="0">
                <a:solidFill>
                  <a:srgbClr val="FF0000"/>
                </a:solidFill>
                <a:latin typeface="+mj-lt"/>
              </a:rPr>
              <a:t>On Egypt (2011):</a:t>
            </a:r>
          </a:p>
          <a:p>
            <a:pPr marL="0" indent="0" eaLnBrk="1" hangingPunct="1"/>
            <a:endParaRPr lang="en-US" b="1" dirty="0">
              <a:solidFill>
                <a:srgbClr val="FF0000"/>
              </a:solidFill>
              <a:latin typeface="+mj-lt"/>
            </a:endParaRPr>
          </a:p>
          <a:p>
            <a:pPr marL="0" indent="0" eaLnBrk="1" hangingPunct="1"/>
            <a:r>
              <a:rPr lang="en-US" b="1" dirty="0" smtClean="0">
                <a:solidFill>
                  <a:srgbClr val="FF0000"/>
                </a:solidFill>
                <a:latin typeface="+mj-lt"/>
              </a:rPr>
              <a:t>“According </a:t>
            </a:r>
            <a:r>
              <a:rPr lang="en-US" b="1" dirty="0">
                <a:solidFill>
                  <a:srgbClr val="FF0000"/>
                </a:solidFill>
                <a:latin typeface="+mj-lt"/>
              </a:rPr>
              <a:t>to the age-structural model, if the ongoing demonstrations in Egypt succeed in ousting the Mubarak regime, the new regime is likely to fall short of liberal democracy, perhaps yielding a partial democracy (</a:t>
            </a:r>
            <a:r>
              <a:rPr lang="en-US" b="1" i="1" dirty="0">
                <a:solidFill>
                  <a:srgbClr val="FF0000"/>
                </a:solidFill>
                <a:latin typeface="+mj-lt"/>
              </a:rPr>
              <a:t>partly free</a:t>
            </a:r>
            <a:r>
              <a:rPr lang="en-US" b="1" dirty="0">
                <a:solidFill>
                  <a:srgbClr val="FF0000"/>
                </a:solidFill>
                <a:latin typeface="+mj-lt"/>
              </a:rPr>
              <a:t>), or perhaps an autocracy (</a:t>
            </a:r>
            <a:r>
              <a:rPr lang="en-US" b="1" i="1" dirty="0">
                <a:solidFill>
                  <a:srgbClr val="FF0000"/>
                </a:solidFill>
                <a:latin typeface="+mj-lt"/>
              </a:rPr>
              <a:t>not free</a:t>
            </a:r>
            <a:r>
              <a:rPr lang="en-US" b="1" dirty="0">
                <a:solidFill>
                  <a:srgbClr val="FF0000"/>
                </a:solidFill>
                <a:latin typeface="+mj-lt"/>
              </a:rPr>
              <a:t>). If Egypt makes it to a liberal democracy, it has a low chance of staying there for a decade</a:t>
            </a:r>
            <a:r>
              <a:rPr lang="en-US" b="1" dirty="0" smtClean="0">
                <a:solidFill>
                  <a:srgbClr val="FF0000"/>
                </a:solidFill>
                <a:latin typeface="+mj-lt"/>
              </a:rPr>
              <a:t>.” </a:t>
            </a:r>
            <a:endParaRPr lang="en-US" sz="1600" b="1" dirty="0">
              <a:solidFill>
                <a:srgbClr val="FF0000"/>
              </a:solidFill>
              <a:latin typeface="+mj-lt"/>
            </a:endParaRPr>
          </a:p>
        </p:txBody>
      </p:sp>
      <p:sp>
        <p:nvSpPr>
          <p:cNvPr id="34819" name="Text Box 3"/>
          <p:cNvSpPr txBox="1">
            <a:spLocks noChangeArrowheads="1"/>
          </p:cNvSpPr>
          <p:nvPr/>
        </p:nvSpPr>
        <p:spPr bwMode="auto">
          <a:xfrm>
            <a:off x="266700" y="228600"/>
            <a:ext cx="8534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dirty="0" smtClean="0">
                <a:latin typeface="+mn-lt"/>
              </a:rPr>
              <a:t>Age bulge scenarios, Cincotta </a:t>
            </a:r>
            <a:endParaRPr lang="en-US" sz="3600" dirty="0">
              <a:latin typeface="+mn-lt"/>
            </a:endParaRPr>
          </a:p>
        </p:txBody>
      </p:sp>
    </p:spTree>
    <p:extLst>
      <p:ext uri="{BB962C8B-B14F-4D97-AF65-F5344CB8AC3E}">
        <p14:creationId xmlns:p14="http://schemas.microsoft.com/office/powerpoint/2010/main" val="3379148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I:\MST\Replacement Migration\Crossett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46038"/>
            <a:ext cx="9591676" cy="6951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endParaRPr lang="en-US" b="1" dirty="0"/>
          </a:p>
        </p:txBody>
      </p:sp>
      <p:sp>
        <p:nvSpPr>
          <p:cNvPr id="180227" name="Rectangle 3"/>
          <p:cNvSpPr>
            <a:spLocks noGrp="1" noChangeArrowheads="1"/>
          </p:cNvSpPr>
          <p:nvPr>
            <p:ph sz="quarter" idx="1"/>
          </p:nvPr>
        </p:nvSpPr>
        <p:spPr/>
        <p:txBody>
          <a:bodyPr/>
          <a:lstStyle/>
          <a:p>
            <a:endParaRPr lang="en-US"/>
          </a:p>
        </p:txBody>
      </p:sp>
      <p:pic>
        <p:nvPicPr>
          <p:cNvPr id="180228" name="Picture 4" descr="I:\MST\Replacement Migration\Le Figaro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319088"/>
            <a:ext cx="9640888" cy="7496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4" name="Picture 4" descr="I:\MST\Replacement Migration\The Econom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1517650"/>
            <a:ext cx="6127750" cy="9894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534400" cy="911352"/>
          </a:xfrm>
        </p:spPr>
        <p:txBody>
          <a:bodyPr>
            <a:normAutofit/>
          </a:bodyPr>
          <a:lstStyle/>
          <a:p>
            <a:r>
              <a:rPr lang="en-US" sz="3200" b="1" i="0" u="none" strike="noStrike" baseline="0" dirty="0" smtClean="0">
                <a:solidFill>
                  <a:schemeClr val="tx1"/>
                </a:solidFill>
                <a:latin typeface="Cambria"/>
              </a:rPr>
              <a:t>Political demography: defining</a:t>
            </a:r>
            <a:endParaRPr lang="en-US" sz="2200" b="1" i="0" u="none" strike="noStrike" baseline="0" dirty="0" smtClean="0">
              <a:solidFill>
                <a:schemeClr val="tx1"/>
              </a:solidFill>
              <a:latin typeface="Times New Roman"/>
            </a:endParaRPr>
          </a:p>
        </p:txBody>
      </p:sp>
      <p:sp>
        <p:nvSpPr>
          <p:cNvPr id="3" name="Text Placeholder 2"/>
          <p:cNvSpPr>
            <a:spLocks noGrp="1"/>
          </p:cNvSpPr>
          <p:nvPr>
            <p:ph sz="quarter" idx="1"/>
          </p:nvPr>
        </p:nvSpPr>
        <p:spPr>
          <a:xfrm>
            <a:off x="304800" y="1524000"/>
            <a:ext cx="8503920" cy="4953000"/>
          </a:xfrm>
        </p:spPr>
        <p:txBody>
          <a:bodyPr>
            <a:noAutofit/>
          </a:bodyPr>
          <a:lstStyle/>
          <a:p>
            <a:r>
              <a:rPr lang="en-US" sz="2400" dirty="0" smtClean="0"/>
              <a:t>study </a:t>
            </a:r>
            <a:r>
              <a:rPr lang="en-US" sz="2400" dirty="0"/>
              <a:t>of the size, composition, and distribution of population in relation to both government and </a:t>
            </a:r>
            <a:r>
              <a:rPr lang="en-US" sz="2400" dirty="0" smtClean="0"/>
              <a:t>politics</a:t>
            </a:r>
          </a:p>
          <a:p>
            <a:r>
              <a:rPr lang="en-US" sz="2400" b="1" i="1" dirty="0" smtClean="0"/>
              <a:t>political </a:t>
            </a:r>
            <a:r>
              <a:rPr lang="en-US" sz="2400" b="1" i="1" dirty="0"/>
              <a:t>consequences</a:t>
            </a:r>
            <a:r>
              <a:rPr lang="en-US" sz="2400" dirty="0"/>
              <a:t> of population change, especially the effects of population change on the demands made upon governments, on the performance of governments, on the distribution of political power within states, and on </a:t>
            </a:r>
            <a:r>
              <a:rPr lang="en-US" sz="2400" dirty="0" smtClean="0"/>
              <a:t>distribution </a:t>
            </a:r>
            <a:r>
              <a:rPr lang="en-US" sz="2400" dirty="0"/>
              <a:t>of national power among </a:t>
            </a:r>
            <a:r>
              <a:rPr lang="en-US" sz="2400" dirty="0" smtClean="0"/>
              <a:t>states</a:t>
            </a:r>
          </a:p>
          <a:p>
            <a:r>
              <a:rPr lang="en-US" sz="2400" b="1" i="1" dirty="0" smtClean="0"/>
              <a:t>political </a:t>
            </a:r>
            <a:r>
              <a:rPr lang="en-US" sz="2400" b="1" i="1" dirty="0"/>
              <a:t>determinants</a:t>
            </a:r>
            <a:r>
              <a:rPr lang="en-US" sz="2400" dirty="0"/>
              <a:t> of population change, especially </a:t>
            </a:r>
            <a:r>
              <a:rPr lang="en-US" sz="2400" dirty="0" smtClean="0"/>
              <a:t>political </a:t>
            </a:r>
            <a:r>
              <a:rPr lang="en-US" sz="2400" dirty="0"/>
              <a:t>causes of </a:t>
            </a:r>
            <a:r>
              <a:rPr lang="en-US" sz="2400" dirty="0" smtClean="0"/>
              <a:t>movement </a:t>
            </a:r>
            <a:r>
              <a:rPr lang="en-US" sz="2400" dirty="0"/>
              <a:t>of people, </a:t>
            </a:r>
            <a:r>
              <a:rPr lang="en-US" sz="2400" dirty="0" smtClean="0"/>
              <a:t>relationship </a:t>
            </a:r>
            <a:r>
              <a:rPr lang="en-US" sz="2400" dirty="0"/>
              <a:t>of various population configurations to </a:t>
            </a:r>
            <a:r>
              <a:rPr lang="en-US" sz="2400" dirty="0" smtClean="0"/>
              <a:t>structure &amp; </a:t>
            </a:r>
            <a:r>
              <a:rPr lang="en-US" sz="2400" dirty="0"/>
              <a:t>functions of government, and public policies directed at affecting </a:t>
            </a:r>
            <a:r>
              <a:rPr lang="en-US" sz="2400" dirty="0" smtClean="0"/>
              <a:t>size</a:t>
            </a:r>
            <a:r>
              <a:rPr lang="en-US" sz="2400" dirty="0"/>
              <a:t>, composition, and distribution of </a:t>
            </a:r>
            <a:r>
              <a:rPr lang="en-US" sz="2400" dirty="0" smtClean="0"/>
              <a:t>populations </a:t>
            </a:r>
            <a:r>
              <a:rPr lang="en-US" sz="1800" i="1" dirty="0" smtClean="0"/>
              <a:t>(</a:t>
            </a:r>
            <a:r>
              <a:rPr lang="en-US" sz="1800" i="1" dirty="0"/>
              <a:t>Myron Weiner, NAS, 1971</a:t>
            </a:r>
            <a:r>
              <a:rPr lang="en-US" sz="1800" i="1" dirty="0" smtClean="0"/>
              <a:t>) </a:t>
            </a:r>
            <a:endParaRPr lang="en-US" sz="1800" b="1" dirty="0">
              <a:latin typeface="Times New Roman"/>
            </a:endParaRPr>
          </a:p>
          <a:p>
            <a:endParaRPr lang="en-US" sz="1800" b="1" i="1" u="none" strike="noStrike" baseline="0" dirty="0" smtClean="0">
              <a:solidFill>
                <a:srgbClr val="0070C0"/>
              </a:solidFill>
              <a:latin typeface="Cambria"/>
            </a:endParaRPr>
          </a:p>
        </p:txBody>
      </p:sp>
    </p:spTree>
    <p:extLst>
      <p:ext uri="{BB962C8B-B14F-4D97-AF65-F5344CB8AC3E}">
        <p14:creationId xmlns:p14="http://schemas.microsoft.com/office/powerpoint/2010/main" val="4014541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2" name="Picture 4" descr="I:\MST\Replacement Migration\Belgique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592138"/>
            <a:ext cx="6153150" cy="8042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2010 US Census questions on “race”, “Hispanic”</a:t>
            </a:r>
            <a:endParaRPr lang="en-US" dirty="0">
              <a:solidFill>
                <a:schemeClr val="tx1"/>
              </a:solidFill>
            </a:endParaRPr>
          </a:p>
        </p:txBody>
      </p:sp>
      <p:pic>
        <p:nvPicPr>
          <p:cNvPr id="102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1625" y="2231295"/>
            <a:ext cx="4038600" cy="2962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724400" y="2362200"/>
            <a:ext cx="4038600"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347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lvl="0" rtl="0"/>
            <a:r>
              <a:rPr lang="en-US" dirty="0" smtClean="0">
                <a:solidFill>
                  <a:schemeClr val="tx1"/>
                </a:solidFill>
              </a:rPr>
              <a:t>Tragic choices; demographic determinism</a:t>
            </a:r>
            <a:endParaRPr lang="en-US" dirty="0">
              <a:solidFill>
                <a:schemeClr val="tx1"/>
              </a:solidFill>
            </a:endParaRPr>
          </a:p>
        </p:txBody>
      </p:sp>
      <p:sp>
        <p:nvSpPr>
          <p:cNvPr id="3" name="Content Placeholder 2"/>
          <p:cNvSpPr>
            <a:spLocks noGrp="1"/>
          </p:cNvSpPr>
          <p:nvPr>
            <p:ph sz="quarter" idx="1"/>
          </p:nvPr>
        </p:nvSpPr>
        <p:spPr/>
        <p:txBody>
          <a:bodyPr>
            <a:normAutofit/>
          </a:bodyPr>
          <a:lstStyle/>
          <a:p>
            <a:r>
              <a:rPr lang="en-US" dirty="0" smtClean="0">
                <a:latin typeface="Cambria" pitchFamily="18" charset="0"/>
              </a:rPr>
              <a:t>Tragic choices on refugees: life or death?</a:t>
            </a:r>
          </a:p>
          <a:p>
            <a:r>
              <a:rPr lang="en-US" dirty="0" smtClean="0">
                <a:latin typeface="Cambria" pitchFamily="18" charset="0"/>
              </a:rPr>
              <a:t>True refugees not protected by </a:t>
            </a:r>
            <a:r>
              <a:rPr lang="en-US" dirty="0" err="1" smtClean="0">
                <a:latin typeface="Cambria" pitchFamily="18" charset="0"/>
              </a:rPr>
              <a:t>govt</a:t>
            </a:r>
            <a:r>
              <a:rPr lang="en-US" dirty="0" smtClean="0">
                <a:latin typeface="Cambria" pitchFamily="18" charset="0"/>
              </a:rPr>
              <a:t> of nationality </a:t>
            </a:r>
          </a:p>
          <a:p>
            <a:r>
              <a:rPr lang="en-US" dirty="0">
                <a:solidFill>
                  <a:schemeClr val="tx1"/>
                </a:solidFill>
              </a:rPr>
              <a:t>The special case of “boat people”</a:t>
            </a:r>
          </a:p>
          <a:p>
            <a:pPr lvl="1"/>
            <a:r>
              <a:rPr lang="en-US" dirty="0" err="1" smtClean="0">
                <a:solidFill>
                  <a:schemeClr val="tx1"/>
                </a:solidFill>
              </a:rPr>
              <a:t>Rohingya</a:t>
            </a:r>
            <a:r>
              <a:rPr lang="en-US" dirty="0" smtClean="0">
                <a:solidFill>
                  <a:schemeClr val="tx1"/>
                </a:solidFill>
              </a:rPr>
              <a:t> </a:t>
            </a:r>
            <a:r>
              <a:rPr lang="en-US" dirty="0">
                <a:solidFill>
                  <a:schemeClr val="tx1"/>
                </a:solidFill>
              </a:rPr>
              <a:t>(Myanmar</a:t>
            </a:r>
            <a:r>
              <a:rPr lang="en-US" dirty="0" smtClean="0">
                <a:solidFill>
                  <a:schemeClr val="tx1"/>
                </a:solidFill>
              </a:rPr>
              <a:t>)</a:t>
            </a:r>
          </a:p>
          <a:p>
            <a:pPr lvl="1"/>
            <a:r>
              <a:rPr lang="en-US" dirty="0" smtClean="0">
                <a:solidFill>
                  <a:schemeClr val="tx1"/>
                </a:solidFill>
              </a:rPr>
              <a:t>Haiti</a:t>
            </a:r>
          </a:p>
          <a:p>
            <a:pPr lvl="1"/>
            <a:r>
              <a:rPr lang="en-US" dirty="0" smtClean="0">
                <a:solidFill>
                  <a:schemeClr val="tx1"/>
                </a:solidFill>
              </a:rPr>
              <a:t>Cuba, including Mariel boatlift (US </a:t>
            </a:r>
            <a:r>
              <a:rPr lang="en-US" smtClean="0">
                <a:solidFill>
                  <a:schemeClr val="tx1"/>
                </a:solidFill>
              </a:rPr>
              <a:t>legislation complicates)</a:t>
            </a:r>
            <a:endParaRPr lang="en-US" dirty="0" smtClean="0">
              <a:solidFill>
                <a:schemeClr val="tx1"/>
              </a:solidFill>
            </a:endParaRPr>
          </a:p>
          <a:p>
            <a:pPr lvl="1"/>
            <a:r>
              <a:rPr lang="en-US" dirty="0" smtClean="0">
                <a:solidFill>
                  <a:schemeClr val="tx1"/>
                </a:solidFill>
              </a:rPr>
              <a:t>African migrants to EU (</a:t>
            </a:r>
            <a:r>
              <a:rPr lang="en-US" dirty="0" err="1" smtClean="0">
                <a:solidFill>
                  <a:schemeClr val="tx1"/>
                </a:solidFill>
              </a:rPr>
              <a:t>Lampedusa</a:t>
            </a:r>
            <a:r>
              <a:rPr lang="en-US" dirty="0" smtClean="0">
                <a:solidFill>
                  <a:schemeClr val="tx1"/>
                </a:solidFill>
              </a:rPr>
              <a:t> disaster)</a:t>
            </a:r>
          </a:p>
          <a:p>
            <a:pPr lvl="1"/>
            <a:r>
              <a:rPr lang="en-US" dirty="0" smtClean="0">
                <a:solidFill>
                  <a:schemeClr val="tx1"/>
                </a:solidFill>
              </a:rPr>
              <a:t>Vietnam boat people (mostly ethnic Chinese?)</a:t>
            </a:r>
          </a:p>
          <a:p>
            <a:pPr lvl="1"/>
            <a:r>
              <a:rPr lang="en-US" dirty="0" smtClean="0">
                <a:solidFill>
                  <a:schemeClr val="tx1"/>
                </a:solidFill>
              </a:rPr>
              <a:t>Tensions between Indonesia-Australia re: boat people</a:t>
            </a:r>
            <a:endParaRPr lang="en-US" dirty="0" smtClean="0">
              <a:solidFill>
                <a:schemeClr val="tx1"/>
              </a:solidFill>
              <a:latin typeface="Cambria" pitchFamily="18" charset="0"/>
            </a:endParaRPr>
          </a:p>
          <a:p>
            <a:pPr lvl="1"/>
            <a:endParaRPr lang="en-US" sz="2400" dirty="0">
              <a:solidFill>
                <a:schemeClr val="tx1"/>
              </a:solidFill>
            </a:endParaRPr>
          </a:p>
        </p:txBody>
      </p:sp>
    </p:spTree>
    <p:extLst>
      <p:ext uri="{BB962C8B-B14F-4D97-AF65-F5344CB8AC3E}">
        <p14:creationId xmlns:p14="http://schemas.microsoft.com/office/powerpoint/2010/main" val="40312193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i="0" u="none" strike="noStrike" baseline="0" dirty="0" smtClean="0">
                <a:solidFill>
                  <a:schemeClr val="tx1"/>
                </a:solidFill>
                <a:latin typeface="Cambria"/>
              </a:rPr>
              <a:t>Demographic foresight: How right?</a:t>
            </a:r>
            <a:endParaRPr lang="en-US" sz="3600" i="0" u="sng" strike="noStrike" baseline="0" dirty="0" smtClean="0">
              <a:solidFill>
                <a:schemeClr val="tx1"/>
              </a:solidFill>
              <a:latin typeface="Cambria"/>
            </a:endParaRPr>
          </a:p>
        </p:txBody>
      </p:sp>
      <p:sp>
        <p:nvSpPr>
          <p:cNvPr id="3" name="Text Placeholder 2"/>
          <p:cNvSpPr>
            <a:spLocks noGrp="1"/>
          </p:cNvSpPr>
          <p:nvPr>
            <p:ph sz="quarter" idx="1"/>
          </p:nvPr>
        </p:nvSpPr>
        <p:spPr>
          <a:xfrm>
            <a:off x="301752" y="1527048"/>
            <a:ext cx="8503920" cy="5026152"/>
          </a:xfrm>
        </p:spPr>
        <p:txBody>
          <a:bodyPr>
            <a:noAutofit/>
          </a:bodyPr>
          <a:lstStyle/>
          <a:p>
            <a:pPr marR="0" lvl="0" rtl="0">
              <a:buClr>
                <a:srgbClr val="00B050"/>
              </a:buClr>
              <a:buSzPct val="120000"/>
              <a:buFont typeface="Wingdings" panose="05000000000000000000" pitchFamily="2" charset="2"/>
              <a:buChar char="ü"/>
            </a:pPr>
            <a:r>
              <a:rPr lang="en-US" sz="2800" i="0" u="none" strike="noStrike" baseline="0" dirty="0" smtClean="0">
                <a:latin typeface="Cambria"/>
              </a:rPr>
              <a:t>Fertility decline: accelerated by population policies</a:t>
            </a:r>
          </a:p>
          <a:p>
            <a:pPr marR="0" lvl="0" rtl="0">
              <a:buClr>
                <a:srgbClr val="00B050"/>
              </a:buClr>
              <a:buSzPct val="120000"/>
              <a:buFont typeface="Wingdings" panose="05000000000000000000" pitchFamily="2" charset="2"/>
              <a:buChar char="ü"/>
            </a:pPr>
            <a:r>
              <a:rPr lang="en-US" sz="2800" i="0" u="none" strike="noStrike" dirty="0" smtClean="0">
                <a:latin typeface="Cambria"/>
              </a:rPr>
              <a:t>Low fertility </a:t>
            </a:r>
            <a:r>
              <a:rPr lang="en-US" sz="2800" i="0" u="none" strike="noStrike" dirty="0" err="1" smtClean="0">
                <a:latin typeface="Cambria"/>
              </a:rPr>
              <a:t>co’s</a:t>
            </a:r>
            <a:r>
              <a:rPr lang="en-US" sz="2800" i="0" u="none" strike="noStrike" dirty="0" smtClean="0">
                <a:latin typeface="Cambria"/>
              </a:rPr>
              <a:t>: nationalism, </a:t>
            </a:r>
            <a:r>
              <a:rPr lang="en-US" sz="2800" dirty="0" smtClean="0">
                <a:latin typeface="Cambria"/>
              </a:rPr>
              <a:t>public pensions</a:t>
            </a:r>
          </a:p>
          <a:p>
            <a:pPr marR="0" lvl="0" rtl="0">
              <a:buClr>
                <a:srgbClr val="00B050"/>
              </a:buClr>
              <a:buSzPct val="120000"/>
              <a:buFont typeface="Wingdings" panose="05000000000000000000" pitchFamily="2" charset="2"/>
              <a:buChar char="ü"/>
            </a:pPr>
            <a:r>
              <a:rPr lang="en-US" sz="2800" i="0" u="none" strike="noStrike" baseline="0" dirty="0" smtClean="0">
                <a:latin typeface="Cambria"/>
              </a:rPr>
              <a:t>Destabilizing: large demographic differentials</a:t>
            </a:r>
          </a:p>
          <a:p>
            <a:pPr lvl="1">
              <a:buClr>
                <a:srgbClr val="00B050"/>
              </a:buClr>
              <a:buSzPct val="120000"/>
              <a:buFont typeface="Wingdings" panose="05000000000000000000" pitchFamily="2" charset="2"/>
              <a:buChar char="ü"/>
            </a:pPr>
            <a:r>
              <a:rPr lang="en-US" sz="2400" i="0" u="none" strike="noStrike" baseline="0" dirty="0" smtClean="0">
                <a:solidFill>
                  <a:schemeClr val="tx1"/>
                </a:solidFill>
                <a:latin typeface="Cambria"/>
              </a:rPr>
              <a:t>Lebanon: rise to power of Hezbollah</a:t>
            </a:r>
          </a:p>
          <a:p>
            <a:pPr lvl="1">
              <a:buClr>
                <a:srgbClr val="00B050"/>
              </a:buClr>
              <a:buSzPct val="120000"/>
              <a:buFont typeface="Wingdings" panose="05000000000000000000" pitchFamily="2" charset="2"/>
              <a:buChar char="ü"/>
            </a:pPr>
            <a:r>
              <a:rPr lang="en-US" sz="2400" dirty="0" smtClean="0">
                <a:solidFill>
                  <a:schemeClr val="tx1"/>
                </a:solidFill>
                <a:latin typeface="Cambria"/>
              </a:rPr>
              <a:t>Israel/Palestinian conflict</a:t>
            </a:r>
          </a:p>
          <a:p>
            <a:pPr lvl="1">
              <a:buClr>
                <a:srgbClr val="00B050"/>
              </a:buClr>
              <a:buSzPct val="120000"/>
              <a:buFont typeface="Wingdings" panose="05000000000000000000" pitchFamily="2" charset="2"/>
              <a:buChar char="ü"/>
            </a:pPr>
            <a:r>
              <a:rPr lang="en-US" sz="2400" dirty="0" smtClean="0">
                <a:solidFill>
                  <a:schemeClr val="tx1"/>
                </a:solidFill>
                <a:latin typeface="Cambria"/>
              </a:rPr>
              <a:t>India: large fertility disparities-north/south, Muslim/Hindu</a:t>
            </a:r>
            <a:endParaRPr lang="en-US" sz="2400" i="0" u="none" strike="noStrike" baseline="0" dirty="0" smtClean="0">
              <a:solidFill>
                <a:schemeClr val="tx1"/>
              </a:solidFill>
              <a:latin typeface="Cambria"/>
            </a:endParaRPr>
          </a:p>
          <a:p>
            <a:pPr lvl="0">
              <a:buClr>
                <a:srgbClr val="00B050"/>
              </a:buClr>
              <a:buSzPct val="120000"/>
              <a:buFont typeface="Wingdings" panose="05000000000000000000" pitchFamily="2" charset="2"/>
              <a:buChar char="ü"/>
            </a:pPr>
            <a:r>
              <a:rPr lang="en-US" sz="2800" dirty="0" smtClean="0">
                <a:latin typeface="Cambria"/>
              </a:rPr>
              <a:t>Destabilizing: Persian </a:t>
            </a:r>
            <a:r>
              <a:rPr lang="en-US" sz="2800" dirty="0">
                <a:latin typeface="Cambria"/>
              </a:rPr>
              <a:t>Gulf </a:t>
            </a:r>
            <a:r>
              <a:rPr lang="en-US" sz="2800" dirty="0" smtClean="0">
                <a:latin typeface="Cambria"/>
              </a:rPr>
              <a:t>guest-worker policies </a:t>
            </a:r>
            <a:endParaRPr lang="en-US" sz="2800" dirty="0">
              <a:latin typeface="Cambria"/>
            </a:endParaRPr>
          </a:p>
          <a:p>
            <a:pPr lvl="1">
              <a:buClr>
                <a:srgbClr val="00B050"/>
              </a:buClr>
              <a:buSzPct val="120000"/>
              <a:buFont typeface="Wingdings" panose="05000000000000000000" pitchFamily="2" charset="2"/>
              <a:buChar char="ü"/>
            </a:pPr>
            <a:r>
              <a:rPr lang="en-US" sz="2400" dirty="0">
                <a:solidFill>
                  <a:schemeClr val="tx1"/>
                </a:solidFill>
                <a:latin typeface="Cambria"/>
              </a:rPr>
              <a:t>shifted away from Arabs </a:t>
            </a:r>
            <a:r>
              <a:rPr lang="en-US" sz="2400" dirty="0" smtClean="0">
                <a:solidFill>
                  <a:schemeClr val="tx1"/>
                </a:solidFill>
                <a:latin typeface="Cambria"/>
              </a:rPr>
              <a:t>to </a:t>
            </a:r>
            <a:r>
              <a:rPr lang="en-US" sz="2400" dirty="0">
                <a:solidFill>
                  <a:schemeClr val="tx1"/>
                </a:solidFill>
                <a:latin typeface="Cambria"/>
              </a:rPr>
              <a:t>Muslim non-Arabs </a:t>
            </a:r>
            <a:endParaRPr lang="en-US" sz="2400" dirty="0" smtClean="0">
              <a:solidFill>
                <a:schemeClr val="tx1"/>
              </a:solidFill>
              <a:latin typeface="Cambria"/>
            </a:endParaRPr>
          </a:p>
          <a:p>
            <a:pPr>
              <a:buClr>
                <a:srgbClr val="00B050"/>
              </a:buClr>
              <a:buSzPct val="120000"/>
              <a:buFont typeface="Wingdings" panose="05000000000000000000" pitchFamily="2" charset="2"/>
              <a:buChar char="ü"/>
            </a:pPr>
            <a:r>
              <a:rPr lang="en-US" sz="2800" i="0" u="none" strike="noStrike" baseline="0" dirty="0" err="1" smtClean="0">
                <a:latin typeface="Cambria"/>
              </a:rPr>
              <a:t>Redux</a:t>
            </a:r>
            <a:r>
              <a:rPr lang="en-US" sz="2800" i="0" u="none" strike="noStrike" baseline="0" dirty="0" smtClean="0">
                <a:latin typeface="Cambria"/>
              </a:rPr>
              <a:t>: anti-foreigner neo-fascist movements Europe</a:t>
            </a:r>
          </a:p>
          <a:p>
            <a:pPr>
              <a:buClr>
                <a:srgbClr val="00B050"/>
              </a:buClr>
              <a:buSzPct val="120000"/>
              <a:buFont typeface="Wingdings" panose="05000000000000000000" pitchFamily="2" charset="2"/>
              <a:buChar char="ü"/>
            </a:pPr>
            <a:r>
              <a:rPr lang="en-US" sz="2800" dirty="0" smtClean="0">
                <a:latin typeface="Cambria"/>
              </a:rPr>
              <a:t>Resistance to Turkey’s EU accession </a:t>
            </a:r>
            <a:endParaRPr lang="en-US" sz="2800" i="0" u="none" strike="noStrike" baseline="0" dirty="0" smtClean="0">
              <a:latin typeface="Cambria"/>
            </a:endParaRPr>
          </a:p>
        </p:txBody>
      </p:sp>
    </p:spTree>
    <p:extLst>
      <p:ext uri="{BB962C8B-B14F-4D97-AF65-F5344CB8AC3E}">
        <p14:creationId xmlns:p14="http://schemas.microsoft.com/office/powerpoint/2010/main" val="38673207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sz="3600" i="0" u="none" strike="noStrike" baseline="0" dirty="0" smtClean="0">
                <a:solidFill>
                  <a:schemeClr val="tx1"/>
                </a:solidFill>
                <a:latin typeface="+mn-lt"/>
              </a:rPr>
              <a:t>How wrong? (What surprises</a:t>
            </a:r>
            <a:r>
              <a:rPr lang="en-US" sz="3600" i="0" u="none" strike="noStrike" baseline="0" dirty="0" smtClean="0">
                <a:solidFill>
                  <a:schemeClr val="tx1"/>
                </a:solidFill>
                <a:latin typeface="Cambria"/>
              </a:rPr>
              <a:t>?)</a:t>
            </a:r>
          </a:p>
        </p:txBody>
      </p:sp>
      <p:sp>
        <p:nvSpPr>
          <p:cNvPr id="3" name="Text Placeholder 2"/>
          <p:cNvSpPr>
            <a:spLocks noGrp="1"/>
          </p:cNvSpPr>
          <p:nvPr>
            <p:ph sz="quarter" idx="1"/>
          </p:nvPr>
        </p:nvSpPr>
        <p:spPr/>
        <p:txBody>
          <a:bodyPr>
            <a:noAutofit/>
          </a:bodyPr>
          <a:lstStyle/>
          <a:p>
            <a:pPr lvl="0">
              <a:buSzPct val="120000"/>
              <a:buBlip>
                <a:blip r:embed="rId3"/>
              </a:buBlip>
            </a:pPr>
            <a:r>
              <a:rPr lang="en-US" sz="2800" i="0" u="none" strike="noStrike" baseline="0" dirty="0" smtClean="0"/>
              <a:t>Mortality:</a:t>
            </a:r>
          </a:p>
          <a:p>
            <a:pPr lvl="1">
              <a:buSzPct val="120000"/>
              <a:buBlip>
                <a:blip r:embed="rId3"/>
              </a:buBlip>
            </a:pPr>
            <a:r>
              <a:rPr lang="en-US" sz="2000" dirty="0" smtClean="0">
                <a:solidFill>
                  <a:schemeClr val="tx1"/>
                </a:solidFill>
              </a:rPr>
              <a:t>New epidemics: AIDS, SARS</a:t>
            </a:r>
          </a:p>
          <a:p>
            <a:pPr lvl="1">
              <a:buSzPct val="120000"/>
              <a:buBlip>
                <a:blip r:embed="rId3"/>
              </a:buBlip>
            </a:pPr>
            <a:r>
              <a:rPr lang="en-US" sz="2000" dirty="0" smtClean="0">
                <a:solidFill>
                  <a:schemeClr val="tx1"/>
                </a:solidFill>
              </a:rPr>
              <a:t>Adult mortality rises in Russia</a:t>
            </a:r>
          </a:p>
          <a:p>
            <a:pPr>
              <a:buSzPct val="120000"/>
              <a:buBlip>
                <a:blip r:embed="rId3"/>
              </a:buBlip>
            </a:pPr>
            <a:r>
              <a:rPr lang="en-US" sz="2800" i="0" u="none" strike="noStrike" baseline="0" dirty="0" smtClean="0"/>
              <a:t>Fertility:</a:t>
            </a:r>
          </a:p>
          <a:p>
            <a:pPr lvl="1">
              <a:buSzPct val="120000"/>
              <a:buBlip>
                <a:blip r:embed="rId3"/>
              </a:buBlip>
            </a:pPr>
            <a:r>
              <a:rPr lang="en-US" sz="2000" i="0" u="none" strike="noStrike" baseline="0" dirty="0" smtClean="0">
                <a:solidFill>
                  <a:schemeClr val="tx1"/>
                </a:solidFill>
              </a:rPr>
              <a:t>Rapidity of declines: in theocratic</a:t>
            </a:r>
            <a:r>
              <a:rPr lang="en-US" sz="2000" i="0" u="none" strike="noStrike" dirty="0" smtClean="0">
                <a:solidFill>
                  <a:schemeClr val="tx1"/>
                </a:solidFill>
              </a:rPr>
              <a:t> </a:t>
            </a:r>
            <a:r>
              <a:rPr lang="en-US" sz="2000" i="0" u="none" strike="noStrike" baseline="0" dirty="0" smtClean="0">
                <a:solidFill>
                  <a:schemeClr val="tx1"/>
                </a:solidFill>
              </a:rPr>
              <a:t>Iran, Mediterranean Europe </a:t>
            </a:r>
          </a:p>
          <a:p>
            <a:pPr lvl="1">
              <a:buSzPct val="120000"/>
              <a:buBlip>
                <a:blip r:embed="rId3"/>
              </a:buBlip>
            </a:pPr>
            <a:r>
              <a:rPr lang="en-US" sz="2000" i="0" u="none" strike="noStrike" baseline="0" dirty="0" smtClean="0">
                <a:solidFill>
                  <a:schemeClr val="tx1"/>
                </a:solidFill>
              </a:rPr>
              <a:t>Longevity of very low fertility (Germany), one-child</a:t>
            </a:r>
            <a:r>
              <a:rPr lang="en-US" sz="2000" i="0" u="none" strike="noStrike" dirty="0" smtClean="0">
                <a:solidFill>
                  <a:schemeClr val="tx1"/>
                </a:solidFill>
              </a:rPr>
              <a:t> policy (China)</a:t>
            </a:r>
            <a:endParaRPr lang="en-US" sz="2000" i="0" u="none" strike="noStrike" baseline="0" dirty="0" smtClean="0">
              <a:solidFill>
                <a:schemeClr val="tx1"/>
              </a:solidFill>
            </a:endParaRPr>
          </a:p>
          <a:p>
            <a:pPr lvl="1">
              <a:buSzPct val="120000"/>
              <a:buBlip>
                <a:blip r:embed="rId3"/>
              </a:buBlip>
            </a:pPr>
            <a:r>
              <a:rPr lang="en-US" sz="2000" i="0" u="none" strike="noStrike" baseline="0" dirty="0" smtClean="0">
                <a:solidFill>
                  <a:schemeClr val="tx1"/>
                </a:solidFill>
              </a:rPr>
              <a:t>Handicaps for reproductive-age cohorts (jobs, income,</a:t>
            </a:r>
            <a:r>
              <a:rPr lang="en-US" sz="2000" i="0" u="none" strike="noStrike" dirty="0" smtClean="0">
                <a:solidFill>
                  <a:schemeClr val="tx1"/>
                </a:solidFill>
              </a:rPr>
              <a:t> </a:t>
            </a:r>
            <a:r>
              <a:rPr lang="en-US" sz="2000" i="0" u="none" strike="noStrike" baseline="0" dirty="0" smtClean="0">
                <a:solidFill>
                  <a:schemeClr val="tx1"/>
                </a:solidFill>
              </a:rPr>
              <a:t>housing)</a:t>
            </a:r>
          </a:p>
          <a:p>
            <a:pPr lvl="0">
              <a:buSzPct val="120000"/>
              <a:buBlip>
                <a:blip r:embed="rId3"/>
              </a:buBlip>
            </a:pPr>
            <a:r>
              <a:rPr lang="en-US" sz="2800" i="0" u="none" strike="noStrike" baseline="0" dirty="0" smtClean="0"/>
              <a:t>Immigration:</a:t>
            </a:r>
          </a:p>
          <a:p>
            <a:pPr lvl="1">
              <a:buSzPct val="120000"/>
              <a:buBlip>
                <a:blip r:embed="rId3"/>
              </a:buBlip>
            </a:pPr>
            <a:r>
              <a:rPr lang="en-US" sz="2000" i="0" u="none" strike="noStrike" baseline="0" dirty="0" smtClean="0">
                <a:solidFill>
                  <a:schemeClr val="tx1"/>
                </a:solidFill>
              </a:rPr>
              <a:t>Student, refugee visas as tools of terrorism </a:t>
            </a:r>
            <a:r>
              <a:rPr lang="en-US" sz="2000" dirty="0">
                <a:solidFill>
                  <a:schemeClr val="tx1"/>
                </a:solidFill>
              </a:rPr>
              <a:t>(</a:t>
            </a:r>
            <a:r>
              <a:rPr lang="en-US" sz="2000" dirty="0" smtClean="0">
                <a:solidFill>
                  <a:schemeClr val="tx1"/>
                </a:solidFill>
              </a:rPr>
              <a:t>US: 9/11 attacks</a:t>
            </a:r>
            <a:r>
              <a:rPr lang="en-US" sz="2000" i="0" u="none" strike="noStrike" baseline="0" dirty="0" smtClean="0">
                <a:solidFill>
                  <a:schemeClr val="tx1"/>
                </a:solidFill>
              </a:rPr>
              <a:t>)</a:t>
            </a:r>
          </a:p>
          <a:p>
            <a:pPr lvl="1">
              <a:buSzPct val="120000"/>
              <a:buBlip>
                <a:blip r:embed="rId3"/>
              </a:buBlip>
            </a:pPr>
            <a:r>
              <a:rPr lang="en-US" sz="2000" dirty="0" smtClean="0">
                <a:solidFill>
                  <a:schemeClr val="tx1"/>
                </a:solidFill>
              </a:rPr>
              <a:t>Globally: Elite support for </a:t>
            </a:r>
            <a:r>
              <a:rPr lang="en-US" sz="2000" dirty="0" err="1" smtClean="0">
                <a:solidFill>
                  <a:schemeClr val="tx1"/>
                </a:solidFill>
              </a:rPr>
              <a:t>guestworker</a:t>
            </a:r>
            <a:r>
              <a:rPr lang="en-US" sz="2000" dirty="0" smtClean="0">
                <a:solidFill>
                  <a:schemeClr val="tx1"/>
                </a:solidFill>
              </a:rPr>
              <a:t> programs, despite history</a:t>
            </a:r>
            <a:endParaRPr lang="en-US" sz="2000" i="0" u="none" strike="noStrike" baseline="0" dirty="0" smtClean="0">
              <a:solidFill>
                <a:schemeClr val="tx1"/>
              </a:solidFill>
            </a:endParaRPr>
          </a:p>
          <a:p>
            <a:pPr lvl="1">
              <a:buSzPct val="120000"/>
              <a:buBlip>
                <a:blip r:embed="rId3"/>
              </a:buBlip>
            </a:pPr>
            <a:r>
              <a:rPr lang="en-US" sz="2000" dirty="0" smtClean="0">
                <a:solidFill>
                  <a:schemeClr val="tx1"/>
                </a:solidFill>
              </a:rPr>
              <a:t>UK, Ireland, Sweden–no migration limits for new accession </a:t>
            </a:r>
            <a:r>
              <a:rPr lang="en-US" sz="2000" dirty="0" err="1" smtClean="0">
                <a:solidFill>
                  <a:schemeClr val="tx1"/>
                </a:solidFill>
              </a:rPr>
              <a:t>co’s</a:t>
            </a:r>
            <a:endParaRPr lang="en-US" sz="2000" dirty="0" smtClean="0">
              <a:solidFill>
                <a:schemeClr val="tx1"/>
              </a:solidFill>
            </a:endParaRPr>
          </a:p>
        </p:txBody>
      </p:sp>
    </p:spTree>
    <p:extLst>
      <p:ext uri="{BB962C8B-B14F-4D97-AF65-F5344CB8AC3E}">
        <p14:creationId xmlns:p14="http://schemas.microsoft.com/office/powerpoint/2010/main" val="3718077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3.gstatic.com/images?q=tbn:ANd9GcSPKFlaAXUSmNjCRcGXCcWqQGajkIx9WCUyoY03R6y7n7G8qfZO2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689131"/>
            <a:ext cx="6096000" cy="4390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8984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914400"/>
            <a:ext cx="428625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95350"/>
            <a:ext cx="42862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33682" y="76200"/>
            <a:ext cx="8534400" cy="682752"/>
          </a:xfrm>
        </p:spPr>
        <p:txBody>
          <a:bodyPr/>
          <a:lstStyle/>
          <a:p>
            <a:r>
              <a:rPr lang="en-US" dirty="0" smtClean="0">
                <a:solidFill>
                  <a:schemeClr val="tx1"/>
                </a:solidFill>
              </a:rPr>
              <a:t>“Demographic Winter” film</a:t>
            </a:r>
            <a:endParaRPr lang="en-US" dirty="0">
              <a:solidFill>
                <a:schemeClr val="tx1"/>
              </a:solidFill>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7142" y="3708350"/>
            <a:ext cx="4193458" cy="355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0175" y="3715724"/>
            <a:ext cx="2057400" cy="317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277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Trailer from </a:t>
            </a:r>
            <a:r>
              <a:rPr lang="en-US" i="1" dirty="0" smtClean="0">
                <a:solidFill>
                  <a:schemeClr val="tx1"/>
                </a:solidFill>
              </a:rPr>
              <a:t>Demographic Winter </a:t>
            </a:r>
            <a:r>
              <a:rPr lang="en-US" dirty="0" smtClean="0">
                <a:solidFill>
                  <a:schemeClr val="tx1"/>
                </a:solidFill>
              </a:rPr>
              <a:t>video (2008)</a:t>
            </a:r>
            <a:endParaRPr lang="en-US" dirty="0">
              <a:solidFill>
                <a:schemeClr val="tx1"/>
              </a:solidFill>
            </a:endParaRPr>
          </a:p>
        </p:txBody>
      </p:sp>
      <p:sp>
        <p:nvSpPr>
          <p:cNvPr id="6" name="Content Placeholder 5"/>
          <p:cNvSpPr>
            <a:spLocks noGrp="1"/>
          </p:cNvSpPr>
          <p:nvPr>
            <p:ph sz="quarter" idx="1"/>
          </p:nvPr>
        </p:nvSpPr>
        <p:spPr/>
        <p:txBody>
          <a:bodyPr/>
          <a:lstStyle/>
          <a:p>
            <a:endParaRPr lang="en-US"/>
          </a:p>
        </p:txBody>
      </p:sp>
      <p:sp>
        <p:nvSpPr>
          <p:cNvPr id="3" name="Rectangle 2"/>
          <p:cNvSpPr/>
          <p:nvPr/>
        </p:nvSpPr>
        <p:spPr>
          <a:xfrm>
            <a:off x="5181600" y="1676400"/>
            <a:ext cx="3733800" cy="3139321"/>
          </a:xfrm>
          <a:prstGeom prst="rect">
            <a:avLst/>
          </a:prstGeom>
        </p:spPr>
        <p:txBody>
          <a:bodyPr wrap="square">
            <a:spAutoFit/>
          </a:bodyPr>
          <a:lstStyle/>
          <a:p>
            <a:r>
              <a:rPr lang="en-US" dirty="0" smtClean="0"/>
              <a:t>“</a:t>
            </a:r>
            <a:r>
              <a:rPr lang="en-US" dirty="0"/>
              <a:t>The only way you can sort of </a:t>
            </a:r>
            <a:r>
              <a:rPr lang="en-US" dirty="0" smtClean="0"/>
              <a:t>preserve the theory </a:t>
            </a:r>
            <a:r>
              <a:rPr lang="en-US" dirty="0"/>
              <a:t>is to say well, certain kinds of human beings…are on the way to extinction</a:t>
            </a:r>
            <a:r>
              <a:rPr lang="en-US" dirty="0" smtClean="0"/>
              <a:t>.”</a:t>
            </a:r>
          </a:p>
          <a:p>
            <a:endParaRPr lang="en-US" dirty="0"/>
          </a:p>
          <a:p>
            <a:endParaRPr lang="en-US" dirty="0"/>
          </a:p>
          <a:p>
            <a:endParaRPr lang="en-US" dirty="0"/>
          </a:p>
          <a:p>
            <a:r>
              <a:rPr lang="en-US" i="1" dirty="0" smtClean="0"/>
              <a:t>“</a:t>
            </a:r>
            <a:r>
              <a:rPr lang="en-US" i="1" dirty="0"/>
              <a:t>What if the solutions were clear to Academia…but weren’t politically correct?”</a:t>
            </a:r>
          </a:p>
        </p:txBody>
      </p:sp>
      <p:sp>
        <p:nvSpPr>
          <p:cNvPr id="4" name="Rectangle 3"/>
          <p:cNvSpPr/>
          <p:nvPr/>
        </p:nvSpPr>
        <p:spPr>
          <a:xfrm>
            <a:off x="2743200" y="1524000"/>
            <a:ext cx="2286000" cy="2308324"/>
          </a:xfrm>
          <a:prstGeom prst="rect">
            <a:avLst/>
          </a:prstGeom>
        </p:spPr>
        <p:txBody>
          <a:bodyPr>
            <a:spAutoFit/>
          </a:bodyPr>
          <a:lstStyle/>
          <a:p>
            <a:pPr lvl="0"/>
            <a:r>
              <a:rPr lang="en-US" dirty="0">
                <a:solidFill>
                  <a:prstClr val="black"/>
                </a:solidFill>
              </a:rPr>
              <a:t>“It’s entirely possible that the French will </a:t>
            </a:r>
            <a:r>
              <a:rPr lang="en-US" dirty="0" smtClean="0">
                <a:solidFill>
                  <a:prstClr val="black"/>
                </a:solidFill>
              </a:rPr>
              <a:t>disappear</a:t>
            </a:r>
            <a:r>
              <a:rPr lang="en-US" dirty="0">
                <a:solidFill>
                  <a:prstClr val="black"/>
                </a:solidFill>
              </a:rPr>
              <a:t>. There will no native born French that come from the traditional </a:t>
            </a:r>
            <a:r>
              <a:rPr lang="en-US" dirty="0" smtClean="0">
                <a:solidFill>
                  <a:prstClr val="black"/>
                </a:solidFill>
              </a:rPr>
              <a:t>French </a:t>
            </a:r>
            <a:r>
              <a:rPr lang="en-US" dirty="0">
                <a:solidFill>
                  <a:prstClr val="black"/>
                </a:solidFill>
              </a:rPr>
              <a:t>population.”</a:t>
            </a:r>
          </a:p>
        </p:txBody>
      </p:sp>
      <p:sp>
        <p:nvSpPr>
          <p:cNvPr id="5" name="Rectangle 4"/>
          <p:cNvSpPr/>
          <p:nvPr/>
        </p:nvSpPr>
        <p:spPr>
          <a:xfrm>
            <a:off x="152400" y="1371600"/>
            <a:ext cx="2438400" cy="3970318"/>
          </a:xfrm>
          <a:prstGeom prst="rect">
            <a:avLst/>
          </a:prstGeom>
        </p:spPr>
        <p:txBody>
          <a:bodyPr wrap="square">
            <a:spAutoFit/>
          </a:bodyPr>
          <a:lstStyle/>
          <a:p>
            <a:pPr lvl="0"/>
            <a:r>
              <a:rPr lang="en-US" dirty="0">
                <a:solidFill>
                  <a:prstClr val="black"/>
                </a:solidFill>
              </a:rPr>
              <a:t>“When there are many too many old people and not enough people to work and look after them which is what’s on the books now, </a:t>
            </a:r>
            <a:r>
              <a:rPr lang="en-US" dirty="0" smtClean="0">
                <a:solidFill>
                  <a:prstClr val="black"/>
                </a:solidFill>
              </a:rPr>
              <a:t>mathematically </a:t>
            </a:r>
            <a:r>
              <a:rPr lang="en-US" dirty="0">
                <a:solidFill>
                  <a:prstClr val="black"/>
                </a:solidFill>
              </a:rPr>
              <a:t>speaking, you’re going to have economic collapse. There won’t be enough people to run the trains or pay the taxes.”</a:t>
            </a:r>
          </a:p>
        </p:txBody>
      </p:sp>
    </p:spTree>
    <p:extLst>
      <p:ext uri="{BB962C8B-B14F-4D97-AF65-F5344CB8AC3E}">
        <p14:creationId xmlns:p14="http://schemas.microsoft.com/office/powerpoint/2010/main" val="2757334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dirty="0" smtClean="0">
                <a:solidFill>
                  <a:schemeClr val="tx1"/>
                </a:solidFill>
                <a:latin typeface="Cambria" pitchFamily="18" charset="0"/>
              </a:rPr>
              <a:t>Fear of decline </a:t>
            </a:r>
            <a:r>
              <a:rPr lang="en-US" sz="3600" dirty="0" err="1" smtClean="0">
                <a:solidFill>
                  <a:schemeClr val="tx1"/>
                </a:solidFill>
                <a:latin typeface="Cambria" pitchFamily="18" charset="0"/>
              </a:rPr>
              <a:t>redux</a:t>
            </a:r>
            <a:r>
              <a:rPr lang="en-US" sz="3600" dirty="0" smtClean="0">
                <a:solidFill>
                  <a:schemeClr val="tx1"/>
                </a:solidFill>
                <a:latin typeface="Cambria" pitchFamily="18" charset="0"/>
              </a:rPr>
              <a:t>, since around 1990</a:t>
            </a:r>
            <a:endParaRPr lang="en-US" sz="3600" dirty="0">
              <a:solidFill>
                <a:schemeClr val="tx1"/>
              </a:solidFill>
              <a:latin typeface="Cambria" pitchFamily="18" charset="0"/>
            </a:endParaRPr>
          </a:p>
        </p:txBody>
      </p:sp>
      <p:sp>
        <p:nvSpPr>
          <p:cNvPr id="3" name="Content Placeholder 2"/>
          <p:cNvSpPr>
            <a:spLocks noGrp="1"/>
          </p:cNvSpPr>
          <p:nvPr>
            <p:ph sz="quarter" idx="1"/>
          </p:nvPr>
        </p:nvSpPr>
        <p:spPr/>
        <p:txBody>
          <a:bodyPr>
            <a:normAutofit fontScale="92500" lnSpcReduction="10000"/>
          </a:bodyPr>
          <a:lstStyle/>
          <a:p>
            <a:r>
              <a:rPr lang="en-US" dirty="0" smtClean="0"/>
              <a:t>New pulse of books/videos, again with alarming titles</a:t>
            </a:r>
          </a:p>
          <a:p>
            <a:pPr lvl="1"/>
            <a:r>
              <a:rPr lang="en-US" sz="2400" b="1" i="1" dirty="0" smtClean="0">
                <a:solidFill>
                  <a:srgbClr val="FF0000"/>
                </a:solidFill>
              </a:rPr>
              <a:t>The Birth Dearth</a:t>
            </a:r>
            <a:r>
              <a:rPr lang="en-US" sz="2400" b="1" dirty="0" smtClean="0">
                <a:solidFill>
                  <a:schemeClr val="tx1"/>
                </a:solidFill>
              </a:rPr>
              <a:t>, 1989 (Ben Wattenberg, AEI)</a:t>
            </a:r>
          </a:p>
          <a:p>
            <a:pPr lvl="1"/>
            <a:r>
              <a:rPr lang="en-US" sz="2400" b="1" i="1" dirty="0" smtClean="0">
                <a:solidFill>
                  <a:srgbClr val="FF0000"/>
                </a:solidFill>
              </a:rPr>
              <a:t>The Empty Cradle: How Falling Birthrates Threaten World Prosperity and What to Do About It</a:t>
            </a:r>
            <a:r>
              <a:rPr lang="en-US" sz="2400" b="1" dirty="0" smtClean="0">
                <a:solidFill>
                  <a:schemeClr val="tx1"/>
                </a:solidFill>
              </a:rPr>
              <a:t>, 2004 (Philip Longman, New America) </a:t>
            </a:r>
          </a:p>
          <a:p>
            <a:pPr lvl="1"/>
            <a:r>
              <a:rPr lang="en-US" sz="2400" b="1" i="1" dirty="0" smtClean="0">
                <a:solidFill>
                  <a:srgbClr val="FF0000"/>
                </a:solidFill>
              </a:rPr>
              <a:t>What to Expect When No One’s Expecting: America’s Coming Demographic Disaster</a:t>
            </a:r>
            <a:r>
              <a:rPr lang="en-US" sz="2400" b="1" dirty="0" smtClean="0">
                <a:solidFill>
                  <a:schemeClr val="tx1"/>
                </a:solidFill>
              </a:rPr>
              <a:t>, 2013 (Jonathan V. Last, Weekly Standard)</a:t>
            </a:r>
            <a:r>
              <a:rPr lang="en-US" sz="2400" b="1" i="1" dirty="0">
                <a:solidFill>
                  <a:srgbClr val="FF0000"/>
                </a:solidFill>
              </a:rPr>
              <a:t> </a:t>
            </a:r>
            <a:endParaRPr lang="en-US" sz="2400" b="1" i="1" dirty="0" smtClean="0">
              <a:solidFill>
                <a:srgbClr val="FF0000"/>
              </a:solidFill>
            </a:endParaRPr>
          </a:p>
          <a:p>
            <a:pPr lvl="1"/>
            <a:r>
              <a:rPr lang="en-US" sz="2400" b="1" i="1" dirty="0" smtClean="0">
                <a:solidFill>
                  <a:srgbClr val="FF0000"/>
                </a:solidFill>
              </a:rPr>
              <a:t>Demographic </a:t>
            </a:r>
            <a:r>
              <a:rPr lang="en-US" sz="2400" b="1" i="1" dirty="0">
                <a:solidFill>
                  <a:srgbClr val="FF0000"/>
                </a:solidFill>
              </a:rPr>
              <a:t>Winter, </a:t>
            </a:r>
            <a:r>
              <a:rPr lang="en-US" sz="2400" b="1" dirty="0">
                <a:solidFill>
                  <a:schemeClr val="tx1"/>
                </a:solidFill>
              </a:rPr>
              <a:t>2008 (video produced by Population Research Institute, Washington) </a:t>
            </a:r>
          </a:p>
          <a:p>
            <a:r>
              <a:rPr lang="en-US" sz="2900" dirty="0" smtClean="0"/>
              <a:t>Mostly by journalists, think-tanks, activists</a:t>
            </a:r>
          </a:p>
          <a:p>
            <a:r>
              <a:rPr lang="en-US" sz="2900" dirty="0" smtClean="0">
                <a:solidFill>
                  <a:schemeClr val="tx1"/>
                </a:solidFill>
              </a:rPr>
              <a:t>Evocative images, influential in </a:t>
            </a:r>
            <a:r>
              <a:rPr lang="en-US" sz="2900" dirty="0" smtClean="0"/>
              <a:t>media</a:t>
            </a:r>
            <a:endParaRPr lang="en-US" sz="2900" dirty="0" smtClean="0">
              <a:solidFill>
                <a:schemeClr val="tx1"/>
              </a:solidFill>
            </a:endParaRPr>
          </a:p>
        </p:txBody>
      </p:sp>
    </p:spTree>
    <p:extLst>
      <p:ext uri="{BB962C8B-B14F-4D97-AF65-F5344CB8AC3E}">
        <p14:creationId xmlns:p14="http://schemas.microsoft.com/office/powerpoint/2010/main" val="87825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A. Politically-sensitive demography</a:t>
            </a:r>
            <a:endParaRPr lang="en-US" sz="3600" dirty="0">
              <a:solidFill>
                <a:schemeClr val="tx1"/>
              </a:solidFill>
            </a:endParaRPr>
          </a:p>
        </p:txBody>
      </p:sp>
      <p:sp>
        <p:nvSpPr>
          <p:cNvPr id="3" name="Content Placeholder 2"/>
          <p:cNvSpPr>
            <a:spLocks noGrp="1"/>
          </p:cNvSpPr>
          <p:nvPr>
            <p:ph sz="quarter" idx="1"/>
          </p:nvPr>
        </p:nvSpPr>
        <p:spPr>
          <a:xfrm>
            <a:off x="381000" y="1752600"/>
            <a:ext cx="8503920" cy="4572000"/>
          </a:xfrm>
        </p:spPr>
        <p:txBody>
          <a:bodyPr/>
          <a:lstStyle/>
          <a:p>
            <a:r>
              <a:rPr lang="en-US" b="1" dirty="0" smtClean="0">
                <a:latin typeface="Cambria"/>
              </a:rPr>
              <a:t>Demographic forces have </a:t>
            </a:r>
            <a:r>
              <a:rPr lang="en-US" b="1" dirty="0">
                <a:latin typeface="Cambria"/>
              </a:rPr>
              <a:t>been significant </a:t>
            </a:r>
            <a:r>
              <a:rPr lang="en-US" b="1" dirty="0" smtClean="0">
                <a:latin typeface="Cambria"/>
              </a:rPr>
              <a:t>politically (</a:t>
            </a:r>
            <a:r>
              <a:rPr lang="en-US" b="1" dirty="0">
                <a:latin typeface="Cambria"/>
              </a:rPr>
              <a:t>both international and domestic)</a:t>
            </a:r>
          </a:p>
          <a:p>
            <a:pPr marL="514350" indent="-514350">
              <a:buFont typeface="+mj-lt"/>
              <a:buAutoNum type="arabicPeriod"/>
            </a:pPr>
            <a:r>
              <a:rPr lang="en-US" dirty="0" smtClean="0"/>
              <a:t>Low fertility, demographic decline, and “ageing” </a:t>
            </a:r>
          </a:p>
          <a:p>
            <a:pPr marL="514350" indent="-514350">
              <a:buFont typeface="+mj-lt"/>
              <a:buAutoNum type="arabicPeriod"/>
            </a:pPr>
            <a:r>
              <a:rPr lang="en-US" dirty="0" smtClean="0"/>
              <a:t>High fertility, youth bulges (Africa, Middle East)</a:t>
            </a:r>
          </a:p>
          <a:p>
            <a:pPr marL="514350" indent="-514350">
              <a:buFont typeface="+mj-lt"/>
              <a:buAutoNum type="arabicPeriod"/>
            </a:pPr>
            <a:r>
              <a:rPr lang="en-US" dirty="0" smtClean="0"/>
              <a:t>International migration and politics</a:t>
            </a:r>
          </a:p>
          <a:p>
            <a:pPr marL="514350" indent="-514350">
              <a:buFont typeface="+mj-lt"/>
              <a:buAutoNum type="arabicPeriod"/>
            </a:pPr>
            <a:r>
              <a:rPr lang="en-US" dirty="0" smtClean="0"/>
              <a:t>Compositional shifts and politics</a:t>
            </a:r>
          </a:p>
          <a:p>
            <a:pPr marL="514350" indent="-514350">
              <a:buFont typeface="+mj-lt"/>
              <a:buAutoNum type="arabicPeriod"/>
            </a:pPr>
            <a:r>
              <a:rPr lang="en-US" dirty="0" smtClean="0">
                <a:latin typeface="Cambria"/>
              </a:rPr>
              <a:t>Demographic data/projections </a:t>
            </a:r>
            <a:r>
              <a:rPr lang="en-US" b="1" u="sng" dirty="0">
                <a:latin typeface="Cambria"/>
              </a:rPr>
              <a:t>used</a:t>
            </a:r>
            <a:r>
              <a:rPr lang="en-US" dirty="0">
                <a:latin typeface="Cambria"/>
              </a:rPr>
              <a:t> for politics</a:t>
            </a:r>
          </a:p>
          <a:p>
            <a:pPr marL="514350" indent="-514350">
              <a:buFont typeface="+mj-lt"/>
              <a:buAutoNum type="arabicPeriod"/>
            </a:pPr>
            <a:r>
              <a:rPr lang="en-US" dirty="0" smtClean="0"/>
              <a:t>Strategic demography: demography </a:t>
            </a:r>
            <a:r>
              <a:rPr lang="en-US" b="1" u="sng" dirty="0" smtClean="0"/>
              <a:t>as</a:t>
            </a:r>
            <a:r>
              <a:rPr lang="en-US" dirty="0" smtClean="0"/>
              <a:t> politics</a:t>
            </a:r>
          </a:p>
          <a:p>
            <a:pPr marL="0" indent="0">
              <a:buNone/>
            </a:pPr>
            <a:endParaRPr lang="en-US" sz="2800" dirty="0" smtClean="0">
              <a:latin typeface="Cambria"/>
            </a:endParaRPr>
          </a:p>
          <a:p>
            <a:pPr marL="514350" indent="-514350">
              <a:buFont typeface="+mj-lt"/>
              <a:buAutoNum type="arabicPeriod"/>
            </a:pPr>
            <a:endParaRPr lang="en-US" dirty="0"/>
          </a:p>
        </p:txBody>
      </p:sp>
    </p:spTree>
    <p:extLst>
      <p:ext uri="{BB962C8B-B14F-4D97-AF65-F5344CB8AC3E}">
        <p14:creationId xmlns:p14="http://schemas.microsoft.com/office/powerpoint/2010/main" val="4091207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1. Low fertility, decline, “ageing” </a:t>
            </a:r>
            <a:endParaRPr lang="en-US" sz="3600" dirty="0">
              <a:solidFill>
                <a:schemeClr val="tx1"/>
              </a:solidFill>
            </a:endParaRPr>
          </a:p>
        </p:txBody>
      </p:sp>
      <p:sp>
        <p:nvSpPr>
          <p:cNvPr id="3" name="Content Placeholder 2"/>
          <p:cNvSpPr>
            <a:spLocks noGrp="1"/>
          </p:cNvSpPr>
          <p:nvPr>
            <p:ph sz="quarter" idx="1"/>
          </p:nvPr>
        </p:nvSpPr>
        <p:spPr/>
        <p:txBody>
          <a:bodyPr>
            <a:normAutofit fontScale="85000" lnSpcReduction="20000"/>
          </a:bodyPr>
          <a:lstStyle/>
          <a:p>
            <a:r>
              <a:rPr lang="en-US" dirty="0" smtClean="0"/>
              <a:t>Fears of demographic decline rampant in 1930s</a:t>
            </a:r>
          </a:p>
          <a:p>
            <a:pPr lvl="1"/>
            <a:r>
              <a:rPr lang="en-US" dirty="0" smtClean="0">
                <a:solidFill>
                  <a:schemeClr val="tx1"/>
                </a:solidFill>
              </a:rPr>
              <a:t>Books:</a:t>
            </a:r>
            <a:r>
              <a:rPr lang="en-US" b="1" i="1" dirty="0" smtClean="0">
                <a:solidFill>
                  <a:srgbClr val="FF0000"/>
                </a:solidFill>
              </a:rPr>
              <a:t> “Twilight of </a:t>
            </a:r>
            <a:r>
              <a:rPr lang="en-US" sz="2400" b="1" i="1" dirty="0" smtClean="0">
                <a:solidFill>
                  <a:srgbClr val="FF0000"/>
                </a:solidFill>
              </a:rPr>
              <a:t>Parenthood</a:t>
            </a:r>
            <a:r>
              <a:rPr lang="en-US" b="1" i="1" dirty="0" smtClean="0">
                <a:solidFill>
                  <a:srgbClr val="FF0000"/>
                </a:solidFill>
              </a:rPr>
              <a:t>”, “Race </a:t>
            </a:r>
            <a:r>
              <a:rPr lang="en-US" b="1" i="1" dirty="0">
                <a:solidFill>
                  <a:srgbClr val="FF0000"/>
                </a:solidFill>
              </a:rPr>
              <a:t>Suicide</a:t>
            </a:r>
            <a:r>
              <a:rPr lang="en-US" b="1" i="1" dirty="0" smtClean="0">
                <a:solidFill>
                  <a:srgbClr val="FF0000"/>
                </a:solidFill>
              </a:rPr>
              <a:t>” </a:t>
            </a:r>
          </a:p>
          <a:p>
            <a:pPr lvl="1"/>
            <a:r>
              <a:rPr lang="en-US" dirty="0" smtClean="0">
                <a:solidFill>
                  <a:schemeClr val="tx1"/>
                </a:solidFill>
              </a:rPr>
              <a:t>Active politics: led by Hitler, Stalin, Mussolini,</a:t>
            </a:r>
            <a:r>
              <a:rPr lang="en-US" baseline="0" dirty="0" smtClean="0">
                <a:solidFill>
                  <a:schemeClr val="tx1"/>
                </a:solidFill>
              </a:rPr>
              <a:t> even </a:t>
            </a:r>
            <a:r>
              <a:rPr lang="en-US" baseline="0" dirty="0" err="1" smtClean="0">
                <a:solidFill>
                  <a:schemeClr val="tx1"/>
                </a:solidFill>
              </a:rPr>
              <a:t>Myrdals</a:t>
            </a:r>
            <a:endParaRPr lang="en-US" dirty="0" smtClean="0">
              <a:solidFill>
                <a:schemeClr val="tx1"/>
              </a:solidFill>
            </a:endParaRPr>
          </a:p>
          <a:p>
            <a:r>
              <a:rPr lang="en-US" dirty="0"/>
              <a:t>New pulse of </a:t>
            </a:r>
            <a:r>
              <a:rPr lang="en-US" dirty="0" smtClean="0"/>
              <a:t>books/videos in English, with </a:t>
            </a:r>
            <a:r>
              <a:rPr lang="en-US" dirty="0"/>
              <a:t>alarming titles</a:t>
            </a:r>
          </a:p>
          <a:p>
            <a:pPr lvl="1"/>
            <a:r>
              <a:rPr lang="en-US" sz="2400" b="1" i="1" dirty="0">
                <a:solidFill>
                  <a:srgbClr val="FF0000"/>
                </a:solidFill>
              </a:rPr>
              <a:t>The Birth Dearth</a:t>
            </a:r>
            <a:r>
              <a:rPr lang="en-US" sz="2400" b="1" dirty="0">
                <a:solidFill>
                  <a:schemeClr val="tx1"/>
                </a:solidFill>
              </a:rPr>
              <a:t>, 1989 (Ben Wattenberg, AEI)</a:t>
            </a:r>
          </a:p>
          <a:p>
            <a:pPr lvl="1"/>
            <a:r>
              <a:rPr lang="en-US" sz="2400" b="1" i="1" dirty="0">
                <a:solidFill>
                  <a:srgbClr val="FF0000"/>
                </a:solidFill>
              </a:rPr>
              <a:t>The Empty Cradle: How Falling Birthrates Threaten World Prosperity and What to Do About It</a:t>
            </a:r>
            <a:r>
              <a:rPr lang="en-US" sz="2400" b="1" dirty="0">
                <a:solidFill>
                  <a:schemeClr val="tx1"/>
                </a:solidFill>
              </a:rPr>
              <a:t>, 2004 </a:t>
            </a:r>
            <a:r>
              <a:rPr lang="en-US" sz="2400" b="1" dirty="0" smtClean="0">
                <a:solidFill>
                  <a:schemeClr val="tx1"/>
                </a:solidFill>
              </a:rPr>
              <a:t>(Philip Longman) </a:t>
            </a:r>
            <a:endParaRPr lang="en-US" sz="2400" b="1" dirty="0">
              <a:solidFill>
                <a:schemeClr val="tx1"/>
              </a:solidFill>
            </a:endParaRPr>
          </a:p>
          <a:p>
            <a:pPr lvl="1"/>
            <a:r>
              <a:rPr lang="en-US" sz="2400" b="1" i="1" dirty="0">
                <a:solidFill>
                  <a:srgbClr val="FF0000"/>
                </a:solidFill>
              </a:rPr>
              <a:t>What to Expect When No One’s Expecting: America’s Coming Demographic Disaster</a:t>
            </a:r>
            <a:r>
              <a:rPr lang="en-US" sz="2400" b="1" dirty="0">
                <a:solidFill>
                  <a:schemeClr val="tx1"/>
                </a:solidFill>
              </a:rPr>
              <a:t>, 2013 (Jonathan V. </a:t>
            </a:r>
            <a:r>
              <a:rPr lang="en-US" sz="2400" b="1" dirty="0" smtClean="0">
                <a:solidFill>
                  <a:schemeClr val="tx1"/>
                </a:solidFill>
              </a:rPr>
              <a:t>Last)</a:t>
            </a:r>
            <a:r>
              <a:rPr lang="en-US" sz="2400" b="1" i="1" dirty="0" smtClean="0">
                <a:solidFill>
                  <a:srgbClr val="FF0000"/>
                </a:solidFill>
              </a:rPr>
              <a:t> </a:t>
            </a:r>
            <a:endParaRPr lang="en-US" sz="2400" b="1" i="1" dirty="0">
              <a:solidFill>
                <a:srgbClr val="FF0000"/>
              </a:solidFill>
            </a:endParaRPr>
          </a:p>
          <a:p>
            <a:pPr lvl="1"/>
            <a:r>
              <a:rPr lang="en-US" sz="2400" b="1" i="1" dirty="0">
                <a:solidFill>
                  <a:srgbClr val="FF0000"/>
                </a:solidFill>
              </a:rPr>
              <a:t>Demographic Winter, </a:t>
            </a:r>
            <a:r>
              <a:rPr lang="en-US" sz="2400" b="1" dirty="0">
                <a:solidFill>
                  <a:schemeClr val="tx1"/>
                </a:solidFill>
              </a:rPr>
              <a:t>2008 (video </a:t>
            </a:r>
            <a:r>
              <a:rPr lang="en-US" sz="2400" b="1" dirty="0" smtClean="0">
                <a:solidFill>
                  <a:schemeClr val="tx1"/>
                </a:solidFill>
              </a:rPr>
              <a:t>Population </a:t>
            </a:r>
            <a:r>
              <a:rPr lang="en-US" sz="2400" b="1" dirty="0">
                <a:solidFill>
                  <a:schemeClr val="tx1"/>
                </a:solidFill>
              </a:rPr>
              <a:t>Research Institute, Washington) </a:t>
            </a:r>
          </a:p>
          <a:p>
            <a:r>
              <a:rPr lang="en-US" sz="2900" dirty="0"/>
              <a:t>Mostly by journalists, think-tanks, activists</a:t>
            </a:r>
          </a:p>
          <a:p>
            <a:r>
              <a:rPr lang="en-US" sz="2900" dirty="0"/>
              <a:t>Evocative images, influential in </a:t>
            </a:r>
            <a:r>
              <a:rPr lang="en-US" sz="2900" dirty="0" smtClean="0"/>
              <a:t>media</a:t>
            </a:r>
            <a:endParaRPr lang="en-US" dirty="0" smtClean="0"/>
          </a:p>
        </p:txBody>
      </p:sp>
    </p:spTree>
    <p:extLst>
      <p:ext uri="{BB962C8B-B14F-4D97-AF65-F5344CB8AC3E}">
        <p14:creationId xmlns:p14="http://schemas.microsoft.com/office/powerpoint/2010/main" val="1621751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latin typeface="Cambria"/>
              </a:rPr>
              <a:t>“Ageing societies” =&gt; national weakness? </a:t>
            </a:r>
            <a:endParaRPr lang="en-US" sz="3600" dirty="0">
              <a:solidFill>
                <a:schemeClr val="tx1"/>
              </a:solidFill>
            </a:endParaRPr>
          </a:p>
        </p:txBody>
      </p:sp>
      <p:sp>
        <p:nvSpPr>
          <p:cNvPr id="3" name="Text Placeholder 2"/>
          <p:cNvSpPr>
            <a:spLocks noGrp="1"/>
          </p:cNvSpPr>
          <p:nvPr>
            <p:ph sz="quarter" idx="1"/>
          </p:nvPr>
        </p:nvSpPr>
        <p:spPr>
          <a:xfrm>
            <a:off x="301752" y="1527048"/>
            <a:ext cx="8503920" cy="4797552"/>
          </a:xfrm>
        </p:spPr>
        <p:txBody>
          <a:bodyPr>
            <a:normAutofit lnSpcReduction="10000"/>
          </a:bodyPr>
          <a:lstStyle/>
          <a:p>
            <a:r>
              <a:rPr lang="en-US" dirty="0" smtClean="0">
                <a:solidFill>
                  <a:schemeClr val="tx1"/>
                </a:solidFill>
                <a:latin typeface="Cambria"/>
              </a:rPr>
              <a:t>“Old men, living in old houses, ruminating about old ideas” (Sauvy, 1950s)</a:t>
            </a:r>
          </a:p>
          <a:p>
            <a:pPr lvl="1"/>
            <a:r>
              <a:rPr lang="en-US" dirty="0" smtClean="0">
                <a:solidFill>
                  <a:schemeClr val="tx1"/>
                </a:solidFill>
                <a:latin typeface="Cambria"/>
              </a:rPr>
              <a:t>“If current trends continue, some of the great powers of today…will not be the great powers of the future…” </a:t>
            </a:r>
            <a:r>
              <a:rPr lang="en-US" dirty="0">
                <a:solidFill>
                  <a:schemeClr val="tx1"/>
                </a:solidFill>
                <a:latin typeface="Cambria"/>
              </a:rPr>
              <a:t>“Guns Versus Canes” </a:t>
            </a:r>
            <a:r>
              <a:rPr lang="en-US" sz="1700" dirty="0">
                <a:solidFill>
                  <a:schemeClr val="tx1"/>
                </a:solidFill>
                <a:latin typeface="Cambria"/>
              </a:rPr>
              <a:t>[Haas, 2012</a:t>
            </a:r>
            <a:r>
              <a:rPr lang="en-US" sz="1700" dirty="0" smtClean="0">
                <a:solidFill>
                  <a:schemeClr val="tx1"/>
                </a:solidFill>
                <a:latin typeface="Cambria"/>
              </a:rPr>
              <a:t>]</a:t>
            </a:r>
            <a:endParaRPr lang="en-US" dirty="0" smtClean="0">
              <a:solidFill>
                <a:schemeClr val="tx1"/>
              </a:solidFill>
              <a:latin typeface="Cambria"/>
            </a:endParaRPr>
          </a:p>
          <a:p>
            <a:r>
              <a:rPr lang="en-US" dirty="0" smtClean="0">
                <a:solidFill>
                  <a:schemeClr val="tx1"/>
                </a:solidFill>
                <a:latin typeface="Cambria"/>
              </a:rPr>
              <a:t>But are we being misled by our own measures?   </a:t>
            </a:r>
            <a:endParaRPr lang="en-US" dirty="0">
              <a:solidFill>
                <a:schemeClr val="tx1"/>
              </a:solidFill>
              <a:latin typeface="Cambria"/>
            </a:endParaRPr>
          </a:p>
          <a:p>
            <a:pPr lvl="1"/>
            <a:r>
              <a:rPr lang="en-US" dirty="0" smtClean="0">
                <a:solidFill>
                  <a:schemeClr val="tx1"/>
                </a:solidFill>
                <a:latin typeface="Cambria"/>
              </a:rPr>
              <a:t>“Old age” definition </a:t>
            </a:r>
            <a:r>
              <a:rPr lang="en-US" u="sng" dirty="0" smtClean="0">
                <a:solidFill>
                  <a:schemeClr val="tx1"/>
                </a:solidFill>
                <a:latin typeface="Cambria"/>
              </a:rPr>
              <a:t>unchanged</a:t>
            </a:r>
            <a:r>
              <a:rPr lang="en-US" dirty="0" smtClean="0">
                <a:solidFill>
                  <a:schemeClr val="tx1"/>
                </a:solidFill>
                <a:latin typeface="Cambria"/>
              </a:rPr>
              <a:t> since 1930s: 65+</a:t>
            </a:r>
          </a:p>
          <a:p>
            <a:pPr lvl="1"/>
            <a:r>
              <a:rPr lang="en-US" dirty="0" smtClean="0">
                <a:solidFill>
                  <a:schemeClr val="tx1"/>
                </a:solidFill>
                <a:latin typeface="Cambria"/>
              </a:rPr>
              <a:t>But life expectancy &amp; health @65+ much improved</a:t>
            </a:r>
          </a:p>
          <a:p>
            <a:pPr lvl="1"/>
            <a:r>
              <a:rPr lang="en-US" dirty="0" smtClean="0">
                <a:solidFill>
                  <a:schemeClr val="tx1"/>
                </a:solidFill>
                <a:latin typeface="Cambria"/>
              </a:rPr>
              <a:t>Need additional measures </a:t>
            </a:r>
            <a:r>
              <a:rPr lang="en-US" sz="1700" dirty="0" smtClean="0">
                <a:solidFill>
                  <a:schemeClr val="tx1"/>
                </a:solidFill>
                <a:latin typeface="Cambria"/>
              </a:rPr>
              <a:t>[</a:t>
            </a:r>
            <a:r>
              <a:rPr lang="en-US" sz="1700" dirty="0">
                <a:solidFill>
                  <a:schemeClr val="tx1"/>
                </a:solidFill>
                <a:latin typeface="Cambria"/>
              </a:rPr>
              <a:t>Sanderson and </a:t>
            </a:r>
            <a:r>
              <a:rPr lang="en-US" sz="1700" dirty="0" err="1">
                <a:solidFill>
                  <a:schemeClr val="tx1"/>
                </a:solidFill>
                <a:latin typeface="Cambria"/>
              </a:rPr>
              <a:t>Scherbov</a:t>
            </a:r>
            <a:r>
              <a:rPr lang="en-US" sz="1700" dirty="0">
                <a:solidFill>
                  <a:schemeClr val="tx1"/>
                </a:solidFill>
                <a:latin typeface="Cambria"/>
              </a:rPr>
              <a:t>, 2008]</a:t>
            </a:r>
            <a:endParaRPr lang="en-US" dirty="0">
              <a:solidFill>
                <a:schemeClr val="tx1"/>
              </a:solidFill>
              <a:latin typeface="Cambria"/>
            </a:endParaRPr>
          </a:p>
          <a:p>
            <a:pPr lvl="1"/>
            <a:r>
              <a:rPr lang="en-US" dirty="0" smtClean="0">
                <a:solidFill>
                  <a:schemeClr val="tx1"/>
                </a:solidFill>
                <a:latin typeface="Cambria"/>
              </a:rPr>
              <a:t>Example: define by remaining life expectancy (15 </a:t>
            </a:r>
            <a:r>
              <a:rPr lang="en-US" dirty="0" err="1" smtClean="0">
                <a:solidFill>
                  <a:schemeClr val="tx1"/>
                </a:solidFill>
                <a:latin typeface="Cambria"/>
              </a:rPr>
              <a:t>yrs</a:t>
            </a:r>
            <a:r>
              <a:rPr lang="en-US" dirty="0" smtClean="0">
                <a:solidFill>
                  <a:schemeClr val="tx1"/>
                </a:solidFill>
                <a:latin typeface="Cambria"/>
              </a:rPr>
              <a:t>)</a:t>
            </a:r>
            <a:endParaRPr lang="en-US" dirty="0">
              <a:solidFill>
                <a:schemeClr val="tx1"/>
              </a:solidFill>
              <a:latin typeface="Cambria"/>
            </a:endParaRPr>
          </a:p>
          <a:p>
            <a:r>
              <a:rPr lang="en-US" dirty="0" smtClean="0">
                <a:latin typeface="Cambria"/>
              </a:rPr>
              <a:t>Adapting to “ageing” possible; </a:t>
            </a:r>
            <a:r>
              <a:rPr lang="en-US" u="sng" dirty="0" smtClean="0">
                <a:latin typeface="Cambria"/>
              </a:rPr>
              <a:t>political </a:t>
            </a:r>
            <a:r>
              <a:rPr lang="en-US" dirty="0" smtClean="0">
                <a:latin typeface="Cambria"/>
              </a:rPr>
              <a:t>challenge</a:t>
            </a:r>
          </a:p>
          <a:p>
            <a:r>
              <a:rPr lang="en-US" i="0" u="none" strike="noStrike" baseline="0" dirty="0" smtClean="0">
                <a:latin typeface="Cambria"/>
              </a:rPr>
              <a:t>Adapting </a:t>
            </a:r>
            <a:r>
              <a:rPr lang="en-US" i="0" u="none" strike="noStrike" dirty="0" smtClean="0">
                <a:latin typeface="Cambria"/>
              </a:rPr>
              <a:t>to b</a:t>
            </a:r>
            <a:r>
              <a:rPr lang="en-US" i="0" u="none" strike="noStrike" baseline="0" dirty="0" smtClean="0">
                <a:latin typeface="Cambria"/>
              </a:rPr>
              <a:t>aby booms/busts is more difficult</a:t>
            </a:r>
          </a:p>
        </p:txBody>
      </p:sp>
    </p:spTree>
    <p:extLst>
      <p:ext uri="{BB962C8B-B14F-4D97-AF65-F5344CB8AC3E}">
        <p14:creationId xmlns:p14="http://schemas.microsoft.com/office/powerpoint/2010/main" val="2071207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solidFill>
                  <a:schemeClr val="tx1"/>
                </a:solidFill>
              </a:rPr>
              <a:t>2</a:t>
            </a:r>
            <a:r>
              <a:rPr lang="en-US" dirty="0" smtClean="0">
                <a:solidFill>
                  <a:schemeClr val="tx1"/>
                </a:solidFill>
              </a:rPr>
              <a:t>. High Fertility &amp; Youth Bulges: political effects</a:t>
            </a:r>
            <a:endParaRPr lang="en-US" dirty="0">
              <a:solidFill>
                <a:schemeClr val="tx1"/>
              </a:solidFill>
            </a:endParaRPr>
          </a:p>
        </p:txBody>
      </p:sp>
      <p:sp>
        <p:nvSpPr>
          <p:cNvPr id="3" name="Content Placeholder 2"/>
          <p:cNvSpPr>
            <a:spLocks noGrp="1"/>
          </p:cNvSpPr>
          <p:nvPr>
            <p:ph sz="quarter" idx="1"/>
          </p:nvPr>
        </p:nvSpPr>
        <p:spPr>
          <a:xfrm>
            <a:off x="304800" y="1828800"/>
            <a:ext cx="8503920" cy="3883152"/>
          </a:xfrm>
        </p:spPr>
        <p:txBody>
          <a:bodyPr>
            <a:normAutofit fontScale="77500" lnSpcReduction="20000"/>
          </a:bodyPr>
          <a:lstStyle/>
          <a:p>
            <a:r>
              <a:rPr lang="en-US" sz="3400" dirty="0" smtClean="0"/>
              <a:t>No need to rehearse effects of sustained high fertility</a:t>
            </a:r>
          </a:p>
          <a:p>
            <a:r>
              <a:rPr lang="en-US" sz="3400" dirty="0" smtClean="0"/>
              <a:t>“Youth bulges” = delayed effect of past high fertility</a:t>
            </a:r>
          </a:p>
          <a:p>
            <a:r>
              <a:rPr lang="en-US" sz="3400" dirty="0" smtClean="0"/>
              <a:t>Are bulges politically </a:t>
            </a:r>
            <a:r>
              <a:rPr lang="en-US" sz="3400" dirty="0"/>
              <a:t>destabilizing</a:t>
            </a:r>
            <a:r>
              <a:rPr lang="en-US" sz="3400" dirty="0" smtClean="0"/>
              <a:t>?</a:t>
            </a:r>
            <a:r>
              <a:rPr lang="en-US" sz="3100" dirty="0"/>
              <a:t> </a:t>
            </a:r>
            <a:r>
              <a:rPr lang="en-US" sz="2000" dirty="0" smtClean="0"/>
              <a:t>[</a:t>
            </a:r>
            <a:r>
              <a:rPr lang="en-US" sz="2000" dirty="0"/>
              <a:t>Cincotta, </a:t>
            </a:r>
            <a:r>
              <a:rPr lang="en-US" sz="2000" dirty="0" smtClean="0"/>
              <a:t>2007, 2008</a:t>
            </a:r>
            <a:r>
              <a:rPr lang="en-US" sz="2000" dirty="0"/>
              <a:t>]</a:t>
            </a:r>
            <a:endParaRPr lang="en-US" sz="1800" dirty="0"/>
          </a:p>
          <a:p>
            <a:pPr lvl="1"/>
            <a:r>
              <a:rPr lang="en-US" sz="2600" dirty="0" smtClean="0">
                <a:solidFill>
                  <a:schemeClr val="tx1"/>
                </a:solidFill>
              </a:rPr>
              <a:t>If % 15-29 &gt; 40%, poor employment &amp; wages</a:t>
            </a:r>
          </a:p>
          <a:p>
            <a:pPr lvl="1"/>
            <a:r>
              <a:rPr lang="en-US" sz="2600" dirty="0" smtClean="0">
                <a:solidFill>
                  <a:schemeClr val="tx1"/>
                </a:solidFill>
              </a:rPr>
              <a:t>Disaffected young males: </a:t>
            </a:r>
            <a:r>
              <a:rPr lang="en-US" sz="2600" dirty="0" err="1" smtClean="0">
                <a:solidFill>
                  <a:schemeClr val="tx1"/>
                </a:solidFill>
              </a:rPr>
              <a:t>recruitable</a:t>
            </a:r>
            <a:r>
              <a:rPr lang="en-US" sz="2600" dirty="0" smtClean="0">
                <a:solidFill>
                  <a:schemeClr val="tx1"/>
                </a:solidFill>
              </a:rPr>
              <a:t> to strife, violence </a:t>
            </a:r>
          </a:p>
          <a:p>
            <a:pPr lvl="1"/>
            <a:r>
              <a:rPr lang="en-US" sz="2600" dirty="0" smtClean="0">
                <a:solidFill>
                  <a:schemeClr val="tx1"/>
                </a:solidFill>
              </a:rPr>
              <a:t>=&gt;middle-class support for authoritarian control </a:t>
            </a:r>
          </a:p>
          <a:p>
            <a:pPr lvl="1"/>
            <a:r>
              <a:rPr lang="en-US" sz="2600" dirty="0" smtClean="0">
                <a:solidFill>
                  <a:schemeClr val="tx1"/>
                </a:solidFill>
              </a:rPr>
              <a:t>Deflating bulge raises support for liberal regimes</a:t>
            </a:r>
          </a:p>
          <a:p>
            <a:r>
              <a:rPr lang="en-US" sz="3400" dirty="0" smtClean="0"/>
              <a:t>Claims not deterministic–tendencies </a:t>
            </a:r>
            <a:r>
              <a:rPr lang="en-US" sz="3400" dirty="0"/>
              <a:t>and </a:t>
            </a:r>
            <a:r>
              <a:rPr lang="en-US" sz="3400" dirty="0" smtClean="0"/>
              <a:t>challenges</a:t>
            </a:r>
          </a:p>
          <a:p>
            <a:r>
              <a:rPr lang="en-US" sz="3400" dirty="0" smtClean="0"/>
              <a:t>Accurate 2007 forecast: Tunisia events 2010-11</a:t>
            </a:r>
            <a:r>
              <a:rPr lang="en-US" sz="3400" dirty="0" smtClean="0">
                <a:solidFill>
                  <a:schemeClr val="tx1"/>
                </a:solidFill>
              </a:rPr>
              <a:t> </a:t>
            </a:r>
            <a:endParaRPr lang="en-US" sz="3400" dirty="0">
              <a:solidFill>
                <a:schemeClr val="tx1"/>
              </a:solidFill>
            </a:endParaRPr>
          </a:p>
        </p:txBody>
      </p:sp>
    </p:spTree>
    <p:extLst>
      <p:ext uri="{BB962C8B-B14F-4D97-AF65-F5344CB8AC3E}">
        <p14:creationId xmlns:p14="http://schemas.microsoft.com/office/powerpoint/2010/main" val="4252783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1"/>
                </a:solidFill>
              </a:rPr>
              <a:t>3.  International Migration &amp; Politics</a:t>
            </a:r>
            <a:endParaRPr lang="en-US" sz="3600" dirty="0">
              <a:solidFill>
                <a:schemeClr val="tx1"/>
              </a:solidFill>
            </a:endParaRPr>
          </a:p>
        </p:txBody>
      </p:sp>
      <p:sp>
        <p:nvSpPr>
          <p:cNvPr id="3" name="Content Placeholder 2"/>
          <p:cNvSpPr>
            <a:spLocks noGrp="1"/>
          </p:cNvSpPr>
          <p:nvPr>
            <p:ph sz="quarter" idx="1"/>
          </p:nvPr>
        </p:nvSpPr>
        <p:spPr/>
        <p:txBody>
          <a:bodyPr>
            <a:normAutofit lnSpcReduction="10000"/>
          </a:bodyPr>
          <a:lstStyle/>
          <a:p>
            <a:r>
              <a:rPr lang="en-US" dirty="0" smtClean="0"/>
              <a:t>Major political debates in many countries</a:t>
            </a:r>
          </a:p>
          <a:p>
            <a:pPr lvl="1"/>
            <a:r>
              <a:rPr lang="en-US" dirty="0" smtClean="0">
                <a:solidFill>
                  <a:schemeClr val="tx1"/>
                </a:solidFill>
              </a:rPr>
              <a:t>Russia (I defer to others here)</a:t>
            </a:r>
          </a:p>
          <a:p>
            <a:pPr lvl="1"/>
            <a:r>
              <a:rPr lang="en-US" dirty="0" smtClean="0">
                <a:solidFill>
                  <a:schemeClr val="tx1"/>
                </a:solidFill>
              </a:rPr>
              <a:t>Most of EU (UK, Italy, France, Netherlands, Spain, Greece…)</a:t>
            </a:r>
          </a:p>
          <a:p>
            <a:pPr lvl="1"/>
            <a:r>
              <a:rPr lang="en-US" dirty="0" smtClean="0">
                <a:solidFill>
                  <a:schemeClr val="tx1"/>
                </a:solidFill>
              </a:rPr>
              <a:t>U.S., much of Latin America</a:t>
            </a:r>
          </a:p>
          <a:p>
            <a:pPr lvl="1"/>
            <a:r>
              <a:rPr lang="en-US" dirty="0" smtClean="0">
                <a:solidFill>
                  <a:schemeClr val="tx1"/>
                </a:solidFill>
              </a:rPr>
              <a:t>Australia (but apparently not Canada)</a:t>
            </a:r>
          </a:p>
          <a:p>
            <a:r>
              <a:rPr lang="en-US" dirty="0" smtClean="0"/>
              <a:t>Migration seen as threat to parties, coalitions</a:t>
            </a:r>
          </a:p>
          <a:p>
            <a:r>
              <a:rPr lang="en-US" dirty="0" smtClean="0"/>
              <a:t>New activist parties in EU states (UK, Greece, Denmark, Netherlands, Italy, others)</a:t>
            </a:r>
          </a:p>
          <a:p>
            <a:r>
              <a:rPr lang="en-US" dirty="0" smtClean="0">
                <a:solidFill>
                  <a:schemeClr val="tx1"/>
                </a:solidFill>
              </a:rPr>
              <a:t>Debates about Islam </a:t>
            </a:r>
            <a:r>
              <a:rPr lang="en-US" dirty="0">
                <a:solidFill>
                  <a:schemeClr val="tx1"/>
                </a:solidFill>
              </a:rPr>
              <a:t>in </a:t>
            </a:r>
            <a:r>
              <a:rPr lang="en-US" dirty="0" smtClean="0">
                <a:solidFill>
                  <a:schemeClr val="tx1"/>
                </a:solidFill>
              </a:rPr>
              <a:t>Europe - emotive neologisms</a:t>
            </a:r>
          </a:p>
          <a:p>
            <a:pPr lvl="1"/>
            <a:r>
              <a:rPr lang="en-US" dirty="0" smtClean="0">
                <a:solidFill>
                  <a:schemeClr val="tx1"/>
                </a:solidFill>
              </a:rPr>
              <a:t>“</a:t>
            </a:r>
            <a:r>
              <a:rPr lang="en-US" dirty="0" err="1" smtClean="0">
                <a:solidFill>
                  <a:schemeClr val="tx1"/>
                </a:solidFill>
              </a:rPr>
              <a:t>Eurabia</a:t>
            </a:r>
            <a:r>
              <a:rPr lang="en-US" dirty="0" smtClean="0">
                <a:solidFill>
                  <a:schemeClr val="tx1"/>
                </a:solidFill>
              </a:rPr>
              <a:t>”, “</a:t>
            </a:r>
            <a:r>
              <a:rPr lang="en-US" dirty="0" err="1" smtClean="0">
                <a:solidFill>
                  <a:schemeClr val="tx1"/>
                </a:solidFill>
              </a:rPr>
              <a:t>Islamophobia</a:t>
            </a:r>
            <a:r>
              <a:rPr lang="en-US" dirty="0" smtClean="0">
                <a:solidFill>
                  <a:schemeClr val="tx1"/>
                </a:solidFill>
              </a:rPr>
              <a:t>”</a:t>
            </a:r>
          </a:p>
          <a:p>
            <a:pPr marL="0" indent="0">
              <a:buNone/>
            </a:pPr>
            <a:r>
              <a:rPr lang="en-US" dirty="0"/>
              <a:t> </a:t>
            </a:r>
            <a:endParaRPr lang="en-US" dirty="0">
              <a:solidFill>
                <a:schemeClr val="tx1"/>
              </a:solidFill>
            </a:endParaRPr>
          </a:p>
          <a:p>
            <a:endParaRPr lang="en-US" dirty="0"/>
          </a:p>
        </p:txBody>
      </p:sp>
    </p:spTree>
    <p:extLst>
      <p:ext uri="{BB962C8B-B14F-4D97-AF65-F5344CB8AC3E}">
        <p14:creationId xmlns:p14="http://schemas.microsoft.com/office/powerpoint/2010/main" val="908239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solidFill>
                  <a:schemeClr val="tx1"/>
                </a:solidFill>
                <a:latin typeface="+mn-lt"/>
              </a:rPr>
              <a:t>4. Compositional shifts &amp; politics</a:t>
            </a:r>
            <a:endParaRPr lang="en-US" sz="3200" dirty="0">
              <a:solidFill>
                <a:schemeClr val="tx1"/>
              </a:solidFill>
              <a:latin typeface="+mn-lt"/>
            </a:endParaRPr>
          </a:p>
        </p:txBody>
      </p:sp>
      <p:sp>
        <p:nvSpPr>
          <p:cNvPr id="3" name="Text Placeholder 2"/>
          <p:cNvSpPr>
            <a:spLocks noGrp="1"/>
          </p:cNvSpPr>
          <p:nvPr>
            <p:ph sz="quarter" idx="1"/>
          </p:nvPr>
        </p:nvSpPr>
        <p:spPr/>
        <p:txBody>
          <a:bodyPr>
            <a:normAutofit/>
          </a:bodyPr>
          <a:lstStyle/>
          <a:p>
            <a:r>
              <a:rPr lang="en-US" sz="2800" dirty="0" smtClean="0"/>
              <a:t>Intensifies e</a:t>
            </a:r>
            <a:r>
              <a:rPr lang="en-US" sz="2800" dirty="0" smtClean="0">
                <a:latin typeface="Cambria"/>
              </a:rPr>
              <a:t>thnic/religious/racial politics</a:t>
            </a:r>
          </a:p>
          <a:p>
            <a:r>
              <a:rPr lang="en-US" sz="2900" i="0" u="none" strike="noStrike" baseline="0" dirty="0" smtClean="0">
                <a:latin typeface="Cambria"/>
              </a:rPr>
              <a:t>Can </a:t>
            </a:r>
            <a:r>
              <a:rPr lang="en-US" sz="2900" dirty="0" smtClean="0">
                <a:latin typeface="Cambria"/>
              </a:rPr>
              <a:t>be politically challenging</a:t>
            </a:r>
          </a:p>
          <a:p>
            <a:r>
              <a:rPr lang="en-US" sz="2900" i="0" u="none" strike="noStrike" baseline="0" dirty="0" smtClean="0">
                <a:latin typeface="Cambria"/>
              </a:rPr>
              <a:t>Drivers:</a:t>
            </a:r>
            <a:r>
              <a:rPr lang="en-US" sz="2900" i="0" u="none" strike="noStrike" dirty="0" smtClean="0">
                <a:latin typeface="Cambria"/>
              </a:rPr>
              <a:t> f</a:t>
            </a:r>
            <a:r>
              <a:rPr lang="en-US" sz="2900" i="0" u="none" strike="noStrike" baseline="0" dirty="0" smtClean="0">
                <a:latin typeface="Cambria"/>
              </a:rPr>
              <a:t>ertility, mortality, and/or migration</a:t>
            </a:r>
          </a:p>
          <a:p>
            <a:pPr lvl="1"/>
            <a:r>
              <a:rPr lang="en-US" sz="2600" dirty="0" err="1" smtClean="0">
                <a:solidFill>
                  <a:schemeClr val="tx1"/>
                </a:solidFill>
                <a:latin typeface="Cambria"/>
              </a:rPr>
              <a:t>Maronites</a:t>
            </a:r>
            <a:r>
              <a:rPr lang="en-US" sz="2600" dirty="0" smtClean="0">
                <a:solidFill>
                  <a:schemeClr val="tx1"/>
                </a:solidFill>
                <a:latin typeface="Cambria"/>
              </a:rPr>
              <a:t> in Lebanon: former majority, now minority</a:t>
            </a:r>
          </a:p>
          <a:p>
            <a:pPr lvl="2"/>
            <a:r>
              <a:rPr lang="en-US" sz="2400" dirty="0" smtClean="0">
                <a:latin typeface="Cambria"/>
              </a:rPr>
              <a:t> due sustained low fertility + high out-migration</a:t>
            </a:r>
          </a:p>
          <a:p>
            <a:pPr lvl="1"/>
            <a:r>
              <a:rPr lang="en-US" sz="2600" dirty="0" smtClean="0">
                <a:solidFill>
                  <a:schemeClr val="tx1"/>
                </a:solidFill>
                <a:latin typeface="Cambria"/>
              </a:rPr>
              <a:t>U.S. </a:t>
            </a:r>
            <a:r>
              <a:rPr lang="en-US" sz="2600" dirty="0">
                <a:solidFill>
                  <a:schemeClr val="tx1"/>
                </a:solidFill>
                <a:latin typeface="Cambria"/>
              </a:rPr>
              <a:t>Hispanics: </a:t>
            </a:r>
            <a:r>
              <a:rPr lang="en-US" sz="2600" dirty="0" smtClean="0">
                <a:solidFill>
                  <a:schemeClr val="tx1"/>
                </a:solidFill>
                <a:latin typeface="Cambria"/>
              </a:rPr>
              <a:t>up due high fertility + high in-migration</a:t>
            </a:r>
            <a:endParaRPr lang="en-US" sz="2600" dirty="0">
              <a:solidFill>
                <a:schemeClr val="tx1"/>
              </a:solidFill>
              <a:latin typeface="Cambria"/>
            </a:endParaRPr>
          </a:p>
          <a:p>
            <a:pPr lvl="1"/>
            <a:r>
              <a:rPr lang="en-US" sz="2600" dirty="0" smtClean="0">
                <a:solidFill>
                  <a:schemeClr val="tx1"/>
                </a:solidFill>
                <a:latin typeface="Cambria"/>
              </a:rPr>
              <a:t>Conservative Religious rising due high fertility </a:t>
            </a:r>
          </a:p>
          <a:p>
            <a:pPr lvl="2"/>
            <a:r>
              <a:rPr lang="en-US" sz="2400" u="sng" dirty="0" smtClean="0">
                <a:solidFill>
                  <a:schemeClr val="tx1"/>
                </a:solidFill>
                <a:latin typeface="Cambria"/>
              </a:rPr>
              <a:t>Shall </a:t>
            </a:r>
            <a:r>
              <a:rPr lang="en-US" sz="2400" u="sng" dirty="0">
                <a:solidFill>
                  <a:schemeClr val="tx1"/>
                </a:solidFill>
                <a:latin typeface="Cambria"/>
              </a:rPr>
              <a:t>the </a:t>
            </a:r>
            <a:r>
              <a:rPr lang="en-US" sz="2400" u="sng" dirty="0" smtClean="0">
                <a:solidFill>
                  <a:schemeClr val="tx1"/>
                </a:solidFill>
                <a:latin typeface="Cambria"/>
              </a:rPr>
              <a:t>Religious Inherit </a:t>
            </a:r>
            <a:r>
              <a:rPr lang="en-US" sz="2400" u="sng" dirty="0">
                <a:solidFill>
                  <a:schemeClr val="tx1"/>
                </a:solidFill>
                <a:latin typeface="Cambria"/>
              </a:rPr>
              <a:t>the </a:t>
            </a:r>
            <a:r>
              <a:rPr lang="en-US" sz="2400" u="sng" dirty="0" smtClean="0">
                <a:solidFill>
                  <a:schemeClr val="tx1"/>
                </a:solidFill>
                <a:latin typeface="Cambria"/>
              </a:rPr>
              <a:t>Earth</a:t>
            </a:r>
            <a:r>
              <a:rPr lang="en-US" sz="2400" dirty="0" smtClean="0">
                <a:solidFill>
                  <a:schemeClr val="tx1"/>
                </a:solidFill>
                <a:latin typeface="Cambria"/>
              </a:rPr>
              <a:t>? </a:t>
            </a:r>
            <a:r>
              <a:rPr lang="en-US" sz="1400" dirty="0" smtClean="0">
                <a:solidFill>
                  <a:schemeClr val="tx1"/>
                </a:solidFill>
                <a:latin typeface="Cambria"/>
              </a:rPr>
              <a:t>[Kaufmann]</a:t>
            </a:r>
            <a:endParaRPr lang="en-US" sz="1800" dirty="0">
              <a:solidFill>
                <a:schemeClr val="tx1"/>
              </a:solidFill>
            </a:endParaRPr>
          </a:p>
        </p:txBody>
      </p:sp>
    </p:spTree>
    <p:extLst>
      <p:ext uri="{BB962C8B-B14F-4D97-AF65-F5344CB8AC3E}">
        <p14:creationId xmlns:p14="http://schemas.microsoft.com/office/powerpoint/2010/main" val="1596947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3327</TotalTime>
  <Words>3067</Words>
  <Application>Microsoft Office PowerPoint</Application>
  <PresentationFormat>On-screen Show (4:3)</PresentationFormat>
  <Paragraphs>326</Paragraphs>
  <Slides>38</Slides>
  <Notes>26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Demography as if Politics Matters  (&amp; Politics as if Demography Matters)</vt:lpstr>
      <vt:lpstr>Two broad questions for discussion</vt:lpstr>
      <vt:lpstr>Political demography: defining</vt:lpstr>
      <vt:lpstr>A. Politically-sensitive demography</vt:lpstr>
      <vt:lpstr>1. Low fertility, decline, “ageing” </vt:lpstr>
      <vt:lpstr>“Ageing societies” =&gt; national weakness? </vt:lpstr>
      <vt:lpstr>2. High Fertility &amp; Youth Bulges: political effects</vt:lpstr>
      <vt:lpstr>3.  International Migration &amp; Politics</vt:lpstr>
      <vt:lpstr>4. Compositional shifts &amp; politics</vt:lpstr>
      <vt:lpstr>5. Data/projections for politics</vt:lpstr>
      <vt:lpstr>6. Strategic demography: demography as politics</vt:lpstr>
      <vt:lpstr>Strategic demography (migration)</vt:lpstr>
      <vt:lpstr>Threat of mass migration as strategic leverage </vt:lpstr>
      <vt:lpstr>Strategic demography via refugee admissions</vt:lpstr>
      <vt:lpstr>Does demography challenge state sovereignty?</vt:lpstr>
      <vt:lpstr>C. Political demography is not new</vt:lpstr>
      <vt:lpstr>Some guesses for the next half-century</vt:lpstr>
      <vt:lpstr>Is understanding growing?  I think so…</vt:lpstr>
      <vt:lpstr>If true, what might we hope to see? </vt:lpstr>
      <vt:lpstr>THANK YOU! Comments welcome</vt:lpstr>
      <vt:lpstr>ADD’L slides</vt:lpstr>
      <vt:lpstr>Images of “Eurabia” </vt:lpstr>
      <vt:lpstr>Images of “Islamophobia”</vt:lpstr>
      <vt:lpstr>Parallel debates in Russia?</vt:lpstr>
      <vt:lpstr>PowerPoint Presentation</vt:lpstr>
      <vt:lpstr>PowerPoint Presentation</vt:lpstr>
      <vt:lpstr>PowerPoint Presentation</vt:lpstr>
      <vt:lpstr>PowerPoint Presentation</vt:lpstr>
      <vt:lpstr>PowerPoint Presentation</vt:lpstr>
      <vt:lpstr>PowerPoint Presentation</vt:lpstr>
      <vt:lpstr>2010 US Census questions on “race”, “Hispanic”</vt:lpstr>
      <vt:lpstr>Tragic choices; demographic determinism</vt:lpstr>
      <vt:lpstr>Demographic foresight: How right?</vt:lpstr>
      <vt:lpstr>How wrong? (What surprises?)</vt:lpstr>
      <vt:lpstr>PowerPoint Presentation</vt:lpstr>
      <vt:lpstr>“Demographic Winter” film</vt:lpstr>
      <vt:lpstr>Trailer from Demographic Winter video (2008)</vt:lpstr>
      <vt:lpstr>Fear of decline redux, since around 1990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Demography as if Politics Matters</dc:title>
  <dc:creator>msteitelbaum</dc:creator>
  <cp:lastModifiedBy>Michael S Teitelbaum</cp:lastModifiedBy>
  <cp:revision>168</cp:revision>
  <cp:lastPrinted>2013-12-10T02:30:57Z</cp:lastPrinted>
  <dcterms:created xsi:type="dcterms:W3CDTF">2013-03-26T00:05:34Z</dcterms:created>
  <dcterms:modified xsi:type="dcterms:W3CDTF">2013-12-13T03:37:21Z</dcterms:modified>
</cp:coreProperties>
</file>