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256" r:id="rId3"/>
    <p:sldId id="282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95" r:id="rId14"/>
    <p:sldId id="290" r:id="rId15"/>
    <p:sldId id="286" r:id="rId16"/>
    <p:sldId id="292" r:id="rId17"/>
    <p:sldId id="273" r:id="rId18"/>
    <p:sldId id="274" r:id="rId19"/>
    <p:sldId id="275" r:id="rId20"/>
    <p:sldId id="276" r:id="rId21"/>
    <p:sldId id="298" r:id="rId22"/>
    <p:sldId id="299" r:id="rId23"/>
    <p:sldId id="297" r:id="rId24"/>
    <p:sldId id="277" r:id="rId25"/>
    <p:sldId id="278" r:id="rId26"/>
    <p:sldId id="280" r:id="rId27"/>
    <p:sldId id="296" r:id="rId28"/>
    <p:sldId id="270" r:id="rId29"/>
    <p:sldId id="271" r:id="rId30"/>
    <p:sldId id="27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64" d="100"/>
          <a:sy n="64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tudy\Projects\2011_June-July%20RMC\&#1057;&#1090;&#1088;&#1072;&#1090;&#1077;&#1075;&#1080;&#1103;\&#1090;&#1077;&#1079;&#1080;&#1089;&#109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tudy\Projects\2011_June-July%20RMC\&#1057;&#1090;&#1088;&#1072;&#1090;&#1077;&#1075;&#1080;&#1103;\&#1090;&#1077;&#1079;&#1080;&#1089;&#1099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\04-10-2011\&#1052;&#1080;&#1056;\&#1079;&#1072;&#1089;&#1077;&#1076;&#1072;&#1085;&#1080;&#1103;%20&#1089;&#1086;&#1074;&#1077;&#1090;&#1072;\06%2028-02-2012%20&#1074;%20&#1048;&#1085;&#1090;&#1077;&#1088;&#1092;&#1072;&#1082;&#1089;&#1077;\&#1086;&#1090;&#1095;&#1077;&#1090;&#1099;\&#1089;&#1074;&#1086;&#1076;&#1085;&#1072;&#1103;%203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\04-10-2011\&#1052;&#1080;&#1056;\&#1079;&#1072;&#1089;&#1077;&#1076;&#1072;&#1085;&#1080;&#1103;%20&#1089;&#1086;&#1074;&#1077;&#1090;&#1072;\06%2028-02-2012%20&#1074;%20&#1048;&#1085;&#1090;&#1077;&#1088;&#1092;&#1072;&#1082;&#1089;&#1077;\&#1086;&#1090;&#1095;&#1077;&#1090;&#1099;\&#1089;&#1074;&#1086;&#1076;&#1085;&#1072;&#1103;%203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1-2012%20RMC\Monitoring\4Q2011\&#1057;&#1074;&#1086;&#1076;%20(4%20&#1082;&#1074;%202011)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3859025525743679"/>
                  <c:y val="0"/>
                </c:manualLayout>
              </c:layout>
              <c:dLblPos val="bestFit"/>
              <c:showVal val="1"/>
              <c:showPercent val="1"/>
            </c:dLbl>
            <c:dLbl>
              <c:idx val="3"/>
              <c:layout>
                <c:manualLayout>
                  <c:x val="0.17682204981121191"/>
                  <c:y val="0"/>
                </c:manualLayout>
              </c:layout>
              <c:dLblPos val="bestFit"/>
              <c:showVal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Percent val="1"/>
            <c:showLeaderLines val="1"/>
          </c:dLbls>
          <c:cat>
            <c:strRef>
              <c:f>Sheet1!$F$86:$I$86</c:f>
              <c:strCache>
                <c:ptCount val="4"/>
                <c:pt idx="0">
                  <c:v>до 0.1</c:v>
                </c:pt>
                <c:pt idx="1">
                  <c:v>от 0.1 до 0.3</c:v>
                </c:pt>
                <c:pt idx="2">
                  <c:v>от 0.3 до 0.7</c:v>
                </c:pt>
                <c:pt idx="3">
                  <c:v>более 0.7</c:v>
                </c:pt>
              </c:strCache>
            </c:strRef>
          </c:cat>
          <c:val>
            <c:numRef>
              <c:f>Sheet1!$Q$82:$T$82</c:f>
              <c:numCache>
                <c:formatCode>General</c:formatCode>
                <c:ptCount val="4"/>
                <c:pt idx="0">
                  <c:v>78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Percent val="1"/>
            <c:showLeaderLines val="1"/>
          </c:dLbls>
          <c:cat>
            <c:strRef>
              <c:f>Sheet1!$F$86:$I$86</c:f>
              <c:strCache>
                <c:ptCount val="4"/>
                <c:pt idx="0">
                  <c:v>до 0.1</c:v>
                </c:pt>
                <c:pt idx="1">
                  <c:v>от 0.1 до 0.3</c:v>
                </c:pt>
                <c:pt idx="2">
                  <c:v>от 0.3 до 0.7</c:v>
                </c:pt>
                <c:pt idx="3">
                  <c:v>более 0.7</c:v>
                </c:pt>
              </c:strCache>
            </c:strRef>
          </c:cat>
          <c:val>
            <c:numRef>
              <c:f>Sheet1!$F$84:$I$84</c:f>
              <c:numCache>
                <c:formatCode>General</c:formatCode>
                <c:ptCount val="4"/>
                <c:pt idx="0">
                  <c:v>37</c:v>
                </c:pt>
                <c:pt idx="1">
                  <c:v>38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6282764654418414E-2"/>
          <c:y val="0.11687895697564049"/>
          <c:w val="0.54727655966081168"/>
          <c:h val="0.8289871789213357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данные!$D$25:$D$27</c:f>
              <c:strCache>
                <c:ptCount val="3"/>
                <c:pt idx="0">
                  <c:v>займы до зарплаты - гражданам (физическим лицам) с ежедневным процентом (Pay-day-loans) (0,15 млрд.р.)</c:v>
                </c:pt>
                <c:pt idx="1">
                  <c:v>прочие займы гражданам (физическим лицам) на потребительские нужды (3,01 млрд.р.)</c:v>
                </c:pt>
                <c:pt idx="2">
                  <c:v>субъектам малого и среднего предпринимательства (на предпринимательские цели) (12,91 млрд.р.)</c:v>
                </c:pt>
              </c:strCache>
            </c:strRef>
          </c:cat>
          <c:val>
            <c:numRef>
              <c:f>данные!$E$25:$E$27</c:f>
              <c:numCache>
                <c:formatCode>0.0%</c:formatCode>
                <c:ptCount val="3"/>
                <c:pt idx="0">
                  <c:v>9.3341630367143741E-3</c:v>
                </c:pt>
                <c:pt idx="1">
                  <c:v>0.18730553827006846</c:v>
                </c:pt>
                <c:pt idx="2">
                  <c:v>0.80336029869321712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3980596271619961"/>
          <c:y val="0.17994831517074264"/>
          <c:w val="0.35336807796566716"/>
          <c:h val="0.68820794086085557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195110076188394"/>
          <c:y val="0"/>
          <c:w val="0.66953552347371881"/>
          <c:h val="0.83058824924392949"/>
        </c:manualLayout>
      </c:layout>
      <c:pie3DChart>
        <c:varyColors val="1"/>
        <c:ser>
          <c:idx val="0"/>
          <c:order val="0"/>
          <c:tx>
            <c:strRef>
              <c:f>данные!$B$42:$B$44</c:f>
              <c:strCache>
                <c:ptCount val="1"/>
                <c:pt idx="0">
                  <c:v>17,5% 71,1% 11,4%</c:v>
                </c:pt>
              </c:strCache>
            </c:strRef>
          </c:tx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данные!$A$42:$A$44</c:f>
              <c:strCache>
                <c:ptCount val="3"/>
                <c:pt idx="0">
                  <c:v>Собственные средства учредителей</c:v>
                </c:pt>
                <c:pt idx="1">
                  <c:v>Кредиты банков и займы небанковских финансовых организаций</c:v>
                </c:pt>
                <c:pt idx="2">
                  <c:v>Займы физ.лиц - квалифицированных инвесторов</c:v>
                </c:pt>
              </c:strCache>
            </c:strRef>
          </c:cat>
          <c:val>
            <c:numRef>
              <c:f>данные!$B$42:$B$44</c:f>
              <c:numCache>
                <c:formatCode>0.0%</c:formatCode>
                <c:ptCount val="3"/>
                <c:pt idx="0">
                  <c:v>0.17465386070733041</c:v>
                </c:pt>
                <c:pt idx="1">
                  <c:v>0.71119005487453713</c:v>
                </c:pt>
                <c:pt idx="2">
                  <c:v>0.11415608441813503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5108527601583175"/>
          <c:w val="1"/>
          <c:h val="0.24682322088841779"/>
        </c:manualLayout>
      </c:layout>
      <c:txPr>
        <a:bodyPr/>
        <a:lstStyle/>
        <a:p>
          <a:pPr>
            <a:defRPr sz="200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1"/>
  <c:chart>
    <c:title>
      <c:tx>
        <c:rich>
          <a:bodyPr/>
          <a:lstStyle/>
          <a:p>
            <a:pPr>
              <a:defRPr/>
            </a:pPr>
            <a:r>
              <a:rPr lang="ru-RU"/>
              <a:t>Средневзвешенная процентная ставка</a:t>
            </a:r>
          </a:p>
          <a:p>
            <a:pPr>
              <a:defRPr/>
            </a:pPr>
            <a:r>
              <a:rPr lang="ru-RU"/>
              <a:t>(за исключением займов до зарплаты)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Data_long!$A$59</c:f>
              <c:strCache>
                <c:ptCount val="1"/>
                <c:pt idx="0">
                  <c:v>Средневзвешенная процентная ставка по привлеченным сбережениям</c:v>
                </c:pt>
              </c:strCache>
            </c:strRef>
          </c:tx>
          <c:dLbls>
            <c:dLblPos val="t"/>
            <c:showVal val="1"/>
          </c:dLbls>
          <c:cat>
            <c:numRef>
              <c:f>Data_long!$C$58:$O$58</c:f>
              <c:numCache>
                <c:formatCode>dd/mm/yyyy</c:formatCode>
                <c:ptCount val="13"/>
                <c:pt idx="0">
                  <c:v>39814</c:v>
                </c:pt>
                <c:pt idx="1">
                  <c:v>39904</c:v>
                </c:pt>
                <c:pt idx="2">
                  <c:v>39995</c:v>
                </c:pt>
                <c:pt idx="3">
                  <c:v>40087</c:v>
                </c:pt>
                <c:pt idx="4">
                  <c:v>40179</c:v>
                </c:pt>
                <c:pt idx="5">
                  <c:v>40269</c:v>
                </c:pt>
                <c:pt idx="6">
                  <c:v>40360</c:v>
                </c:pt>
                <c:pt idx="7">
                  <c:v>40452</c:v>
                </c:pt>
                <c:pt idx="8">
                  <c:v>40544</c:v>
                </c:pt>
                <c:pt idx="9">
                  <c:v>40634</c:v>
                </c:pt>
                <c:pt idx="10">
                  <c:v>40725</c:v>
                </c:pt>
                <c:pt idx="11">
                  <c:v>40817</c:v>
                </c:pt>
                <c:pt idx="12">
                  <c:v>40909</c:v>
                </c:pt>
              </c:numCache>
            </c:numRef>
          </c:cat>
          <c:val>
            <c:numRef>
              <c:f>Data_long!$C$59:$O$59</c:f>
              <c:numCache>
                <c:formatCode>0.0%</c:formatCode>
                <c:ptCount val="13"/>
                <c:pt idx="0">
                  <c:v>0.18824000000000099</c:v>
                </c:pt>
                <c:pt idx="1">
                  <c:v>0.19042000000000001</c:v>
                </c:pt>
                <c:pt idx="2">
                  <c:v>0.19946000000000041</c:v>
                </c:pt>
                <c:pt idx="3">
                  <c:v>0.18731000000000073</c:v>
                </c:pt>
                <c:pt idx="4">
                  <c:v>0.18975000000000064</c:v>
                </c:pt>
                <c:pt idx="5">
                  <c:v>0.19258</c:v>
                </c:pt>
                <c:pt idx="6">
                  <c:v>0.19211999999999999</c:v>
                </c:pt>
                <c:pt idx="7">
                  <c:v>0.19134000000000001</c:v>
                </c:pt>
                <c:pt idx="8">
                  <c:v>0.18024000000000087</c:v>
                </c:pt>
                <c:pt idx="9">
                  <c:v>0.18149000000000087</c:v>
                </c:pt>
                <c:pt idx="10">
                  <c:v>0.17248000000000024</c:v>
                </c:pt>
                <c:pt idx="11">
                  <c:v>0.17277000000000001</c:v>
                </c:pt>
                <c:pt idx="12">
                  <c:v>0.17229000000000044</c:v>
                </c:pt>
              </c:numCache>
            </c:numRef>
          </c:val>
        </c:ser>
        <c:ser>
          <c:idx val="1"/>
          <c:order val="1"/>
          <c:tx>
            <c:strRef>
              <c:f>Data_long!$A$60</c:f>
              <c:strCache>
                <c:ptCount val="1"/>
                <c:pt idx="0">
                  <c:v>Средневзвешенная процентная ставка по выданным займам</c:v>
                </c:pt>
              </c:strCache>
            </c:strRef>
          </c:tx>
          <c:spPr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solidFill>
                <a:schemeClr val="dk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Pos val="t"/>
            <c:showVal val="1"/>
          </c:dLbls>
          <c:cat>
            <c:numRef>
              <c:f>Data_long!$C$58:$O$58</c:f>
              <c:numCache>
                <c:formatCode>dd/mm/yyyy</c:formatCode>
                <c:ptCount val="13"/>
                <c:pt idx="0">
                  <c:v>39814</c:v>
                </c:pt>
                <c:pt idx="1">
                  <c:v>39904</c:v>
                </c:pt>
                <c:pt idx="2">
                  <c:v>39995</c:v>
                </c:pt>
                <c:pt idx="3">
                  <c:v>40087</c:v>
                </c:pt>
                <c:pt idx="4">
                  <c:v>40179</c:v>
                </c:pt>
                <c:pt idx="5">
                  <c:v>40269</c:v>
                </c:pt>
                <c:pt idx="6">
                  <c:v>40360</c:v>
                </c:pt>
                <c:pt idx="7">
                  <c:v>40452</c:v>
                </c:pt>
                <c:pt idx="8">
                  <c:v>40544</c:v>
                </c:pt>
                <c:pt idx="9">
                  <c:v>40634</c:v>
                </c:pt>
                <c:pt idx="10">
                  <c:v>40725</c:v>
                </c:pt>
                <c:pt idx="11">
                  <c:v>40817</c:v>
                </c:pt>
                <c:pt idx="12">
                  <c:v>40909</c:v>
                </c:pt>
              </c:numCache>
            </c:numRef>
          </c:cat>
          <c:val>
            <c:numRef>
              <c:f>Data_long!$C$60:$O$60</c:f>
              <c:numCache>
                <c:formatCode>0.0%</c:formatCode>
                <c:ptCount val="13"/>
                <c:pt idx="0">
                  <c:v>0.3060153846153848</c:v>
                </c:pt>
                <c:pt idx="1">
                  <c:v>0.30887692307692527</c:v>
                </c:pt>
                <c:pt idx="2">
                  <c:v>0.31923846153846341</c:v>
                </c:pt>
                <c:pt idx="3">
                  <c:v>0.32405384615384786</c:v>
                </c:pt>
                <c:pt idx="4">
                  <c:v>0.33065384615384774</c:v>
                </c:pt>
                <c:pt idx="5">
                  <c:v>0.30964615384615385</c:v>
                </c:pt>
                <c:pt idx="6">
                  <c:v>0.31793076923077207</c:v>
                </c:pt>
                <c:pt idx="7">
                  <c:v>0.30146153846153823</c:v>
                </c:pt>
                <c:pt idx="8">
                  <c:v>0.31391538461538482</c:v>
                </c:pt>
                <c:pt idx="9">
                  <c:v>0.28004615384615383</c:v>
                </c:pt>
                <c:pt idx="10">
                  <c:v>0.27110000000000001</c:v>
                </c:pt>
                <c:pt idx="11">
                  <c:v>0.26397692307692433</c:v>
                </c:pt>
                <c:pt idx="12">
                  <c:v>0.27043076923077103</c:v>
                </c:pt>
              </c:numCache>
            </c:numRef>
          </c:val>
        </c:ser>
        <c:ser>
          <c:idx val="2"/>
          <c:order val="2"/>
          <c:tx>
            <c:strRef>
              <c:f>Data_long!$A$61</c:f>
              <c:strCache>
                <c:ptCount val="1"/>
                <c:pt idx="0">
                  <c:v>Средневзвешенная процентная ставка по привлеченным инвестициям, займам/кредитам</c:v>
                </c:pt>
              </c:strCache>
            </c:strRef>
          </c:tx>
          <c:dLbls>
            <c:dLblPos val="b"/>
            <c:showVal val="1"/>
          </c:dLbls>
          <c:cat>
            <c:numRef>
              <c:f>Data_long!$C$58:$O$58</c:f>
              <c:numCache>
                <c:formatCode>dd/mm/yyyy</c:formatCode>
                <c:ptCount val="13"/>
                <c:pt idx="0">
                  <c:v>39814</c:v>
                </c:pt>
                <c:pt idx="1">
                  <c:v>39904</c:v>
                </c:pt>
                <c:pt idx="2">
                  <c:v>39995</c:v>
                </c:pt>
                <c:pt idx="3">
                  <c:v>40087</c:v>
                </c:pt>
                <c:pt idx="4">
                  <c:v>40179</c:v>
                </c:pt>
                <c:pt idx="5">
                  <c:v>40269</c:v>
                </c:pt>
                <c:pt idx="6">
                  <c:v>40360</c:v>
                </c:pt>
                <c:pt idx="7">
                  <c:v>40452</c:v>
                </c:pt>
                <c:pt idx="8">
                  <c:v>40544</c:v>
                </c:pt>
                <c:pt idx="9">
                  <c:v>40634</c:v>
                </c:pt>
                <c:pt idx="10">
                  <c:v>40725</c:v>
                </c:pt>
                <c:pt idx="11">
                  <c:v>40817</c:v>
                </c:pt>
                <c:pt idx="12">
                  <c:v>40909</c:v>
                </c:pt>
              </c:numCache>
            </c:numRef>
          </c:cat>
          <c:val>
            <c:numRef>
              <c:f>Data_long!$C$61:$O$61</c:f>
              <c:numCache>
                <c:formatCode>0.0%</c:formatCode>
                <c:ptCount val="13"/>
                <c:pt idx="0">
                  <c:v>0.16518749999999999</c:v>
                </c:pt>
                <c:pt idx="1">
                  <c:v>0.17042499999999999</c:v>
                </c:pt>
                <c:pt idx="2">
                  <c:v>0.17090000000000041</c:v>
                </c:pt>
                <c:pt idx="3">
                  <c:v>0.16934285714285721</c:v>
                </c:pt>
                <c:pt idx="4">
                  <c:v>0.17162222222222223</c:v>
                </c:pt>
                <c:pt idx="5">
                  <c:v>0.1593857142857143</c:v>
                </c:pt>
                <c:pt idx="6">
                  <c:v>0.15501428571428677</c:v>
                </c:pt>
                <c:pt idx="7">
                  <c:v>0.14565714285714373</c:v>
                </c:pt>
                <c:pt idx="8">
                  <c:v>0.14495000000000041</c:v>
                </c:pt>
                <c:pt idx="9">
                  <c:v>0.13290000000000021</c:v>
                </c:pt>
                <c:pt idx="10">
                  <c:v>0.11125000000000002</c:v>
                </c:pt>
                <c:pt idx="11">
                  <c:v>0.10326250000000044</c:v>
                </c:pt>
                <c:pt idx="12">
                  <c:v>0.10112222222222285</c:v>
                </c:pt>
              </c:numCache>
            </c:numRef>
          </c:val>
        </c:ser>
        <c:marker val="1"/>
        <c:axId val="80810752"/>
        <c:axId val="80812288"/>
      </c:lineChart>
      <c:dateAx>
        <c:axId val="80810752"/>
        <c:scaling>
          <c:orientation val="minMax"/>
        </c:scaling>
        <c:axPos val="b"/>
        <c:numFmt formatCode="dd/mm/yyyy" sourceLinked="0"/>
        <c:maj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/>
            </a:pPr>
            <a:endParaRPr lang="ru-RU"/>
          </a:p>
        </c:txPr>
        <c:crossAx val="80812288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80812288"/>
        <c:scaling>
          <c:orientation val="minMax"/>
        </c:scaling>
        <c:axPos val="l"/>
        <c:majorGridlines>
          <c:spPr>
            <a:ln>
              <a:solidFill>
                <a:srgbClr val="1F497D">
                  <a:lumMod val="20000"/>
                  <a:lumOff val="80000"/>
                </a:srgbClr>
              </a:solidFill>
            </a:ln>
          </c:spPr>
        </c:majorGridlines>
        <c:numFmt formatCode="0.0%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081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44149215366014E-2"/>
          <c:y val="0.80884314248505484"/>
          <c:w val="0.94439556760434062"/>
          <c:h val="0.16816430082712974"/>
        </c:manualLayout>
      </c:layout>
    </c:legend>
    <c:plotVisOnly val="1"/>
    <c:dispBlanksAs val="gap"/>
  </c:chart>
  <c:spPr>
    <a:solidFill>
      <a:srgbClr val="BCEAFA"/>
    </a:soli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/>
      <a:lightRig rig="threePt" dir="t"/>
    </a:scene3d>
    <a:sp3d>
      <a:bevelT w="0"/>
    </a:sp3d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2E42E-4F72-4B63-BEEF-2C5D1FDEB82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3550F5-FEBE-4E32-8A90-87525DCDC756}">
      <dgm:prSet phldrT="[Текст]" custT="1"/>
      <dgm:spPr>
        <a:noFill/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НАУМИР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ABFC029-0C08-4375-8D36-B52E872A96D1}" type="parTrans" cxnId="{62A50400-376B-446D-B35F-F4D9792BE6ED}">
      <dgm:prSet/>
      <dgm:spPr/>
      <dgm:t>
        <a:bodyPr/>
        <a:lstStyle/>
        <a:p>
          <a:endParaRPr lang="ru-RU"/>
        </a:p>
      </dgm:t>
    </dgm:pt>
    <dgm:pt modelId="{F50180BB-CEBC-4BB7-AE1F-D1F0ED5A279F}" type="sibTrans" cxnId="{62A50400-376B-446D-B35F-F4D9792BE6ED}">
      <dgm:prSet/>
      <dgm:spPr/>
      <dgm:t>
        <a:bodyPr/>
        <a:lstStyle/>
        <a:p>
          <a:endParaRPr lang="ru-RU"/>
        </a:p>
      </dgm:t>
    </dgm:pt>
    <dgm:pt modelId="{05BDACDE-2FC8-48A6-9B3B-AAE7CBF5BB78}">
      <dgm:prSet custT="1"/>
      <dgm:spPr>
        <a:noFill/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ТПП РФ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0247D4EA-4AD5-4210-9866-1940F91F3714}" type="parTrans" cxnId="{357E94D8-FCC0-45CA-B5EF-4633C1D6C64F}">
      <dgm:prSet/>
      <dgm:spPr/>
      <dgm:t>
        <a:bodyPr/>
        <a:lstStyle/>
        <a:p>
          <a:endParaRPr lang="ru-RU"/>
        </a:p>
      </dgm:t>
    </dgm:pt>
    <dgm:pt modelId="{248EEE84-A63D-416D-A03E-A4074DA2C88E}" type="sibTrans" cxnId="{357E94D8-FCC0-45CA-B5EF-4633C1D6C64F}">
      <dgm:prSet/>
      <dgm:spPr/>
      <dgm:t>
        <a:bodyPr/>
        <a:lstStyle/>
        <a:p>
          <a:endParaRPr lang="ru-RU"/>
        </a:p>
      </dgm:t>
    </dgm:pt>
    <dgm:pt modelId="{4F097CD1-A34C-4AFB-8483-EF9025A803FE}">
      <dgm:prSet custT="1"/>
      <dgm:spPr>
        <a:noFill/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ОПОРА РОССИИ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0774D9A2-611D-4223-B8B1-8B45DA68FC84}" type="parTrans" cxnId="{905183BB-91A5-4CDB-A9DE-7898F55D7ECD}">
      <dgm:prSet/>
      <dgm:spPr/>
      <dgm:t>
        <a:bodyPr/>
        <a:lstStyle/>
        <a:p>
          <a:endParaRPr lang="ru-RU"/>
        </a:p>
      </dgm:t>
    </dgm:pt>
    <dgm:pt modelId="{28BFD194-4A85-4CEA-BC4A-49C73A45AD20}" type="sibTrans" cxnId="{905183BB-91A5-4CDB-A9DE-7898F55D7ECD}">
      <dgm:prSet/>
      <dgm:spPr/>
      <dgm:t>
        <a:bodyPr/>
        <a:lstStyle/>
        <a:p>
          <a:endParaRPr lang="ru-RU"/>
        </a:p>
      </dgm:t>
    </dgm:pt>
    <dgm:pt modelId="{9B5540D3-B220-48B8-8960-DE08DB4DDA6A}">
      <dgm:prSet custT="1"/>
      <dgm:spPr>
        <a:noFill/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АРБ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4AA9DA7C-A579-42F8-880C-CC3F8CE39432}" type="parTrans" cxnId="{09F3D16E-D83F-44B8-8232-6EF2CAB1569E}">
      <dgm:prSet/>
      <dgm:spPr/>
      <dgm:t>
        <a:bodyPr/>
        <a:lstStyle/>
        <a:p>
          <a:endParaRPr lang="ru-RU"/>
        </a:p>
      </dgm:t>
    </dgm:pt>
    <dgm:pt modelId="{317603E8-CFEF-46F6-BB10-88C2F0E7BC33}" type="sibTrans" cxnId="{09F3D16E-D83F-44B8-8232-6EF2CAB1569E}">
      <dgm:prSet/>
      <dgm:spPr/>
      <dgm:t>
        <a:bodyPr/>
        <a:lstStyle/>
        <a:p>
          <a:endParaRPr lang="ru-RU"/>
        </a:p>
      </dgm:t>
    </dgm:pt>
    <dgm:pt modelId="{17287870-D084-4A4A-982D-4F94E774AC7C}">
      <dgm:prSet custT="1"/>
      <dgm:spPr>
        <a:noFill/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ГУ-ВШЭ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1F7CF274-ACA8-44FC-B73C-002731744F0C}" type="parTrans" cxnId="{29D741F7-542F-4B1B-BB67-1B0FCB617B5C}">
      <dgm:prSet/>
      <dgm:spPr/>
      <dgm:t>
        <a:bodyPr/>
        <a:lstStyle/>
        <a:p>
          <a:endParaRPr lang="ru-RU"/>
        </a:p>
      </dgm:t>
    </dgm:pt>
    <dgm:pt modelId="{D6B9EA32-13B6-414B-8BBB-C129A7C59334}" type="sibTrans" cxnId="{29D741F7-542F-4B1B-BB67-1B0FCB617B5C}">
      <dgm:prSet/>
      <dgm:spPr/>
      <dgm:t>
        <a:bodyPr/>
        <a:lstStyle/>
        <a:p>
          <a:endParaRPr lang="ru-RU"/>
        </a:p>
      </dgm:t>
    </dgm:pt>
    <dgm:pt modelId="{730F3DE6-C2A7-4533-8503-907484675180}">
      <dgm:prSet custT="1"/>
      <dgm:spPr>
        <a:noFill/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ИЭПП</a:t>
          </a:r>
          <a:r>
            <a:rPr lang="ru-RU" sz="2000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rPr>
            <a:t> </a:t>
          </a: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(ныне институт им. Гайдара)</a:t>
          </a:r>
          <a:endParaRPr lang="ru-RU" sz="2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25EF2F2-0195-426A-87DA-E2DEF15CB712}" type="parTrans" cxnId="{6DA7E4B5-3FC8-4C63-B630-FA30AADF2C77}">
      <dgm:prSet/>
      <dgm:spPr/>
      <dgm:t>
        <a:bodyPr/>
        <a:lstStyle/>
        <a:p>
          <a:endParaRPr lang="ru-RU"/>
        </a:p>
      </dgm:t>
    </dgm:pt>
    <dgm:pt modelId="{2C4AA6EA-CE40-4FF6-A076-556044ED50B7}" type="sibTrans" cxnId="{6DA7E4B5-3FC8-4C63-B630-FA30AADF2C77}">
      <dgm:prSet/>
      <dgm:spPr/>
      <dgm:t>
        <a:bodyPr/>
        <a:lstStyle/>
        <a:p>
          <a:endParaRPr lang="ru-RU"/>
        </a:p>
      </dgm:t>
    </dgm:pt>
    <dgm:pt modelId="{2073AF54-D107-4E1F-8D69-D7683438C55A}" type="pres">
      <dgm:prSet presAssocID="{94A2E42E-4F72-4B63-BEEF-2C5D1FDEB8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EC0BB7-0165-4AC9-81A5-33749E9D52EB}" type="pres">
      <dgm:prSet presAssocID="{643550F5-FEBE-4E32-8A90-87525DCDC756}" presName="comp" presStyleCnt="0"/>
      <dgm:spPr/>
    </dgm:pt>
    <dgm:pt modelId="{B6E425E7-EAB2-400E-B5EF-C73A345FE40B}" type="pres">
      <dgm:prSet presAssocID="{643550F5-FEBE-4E32-8A90-87525DCDC756}" presName="box" presStyleLbl="node1" presStyleIdx="0" presStyleCnt="6"/>
      <dgm:spPr/>
      <dgm:t>
        <a:bodyPr/>
        <a:lstStyle/>
        <a:p>
          <a:endParaRPr lang="ru-RU"/>
        </a:p>
      </dgm:t>
    </dgm:pt>
    <dgm:pt modelId="{2BDC50E1-BD40-4735-9B76-4F4F967E2359}" type="pres">
      <dgm:prSet presAssocID="{643550F5-FEBE-4E32-8A90-87525DCDC756}" presName="img" presStyleLbl="fgImgPlace1" presStyleIdx="0" presStyleCnt="6" custScaleX="79833" custScaleY="7082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75961576-CB7C-499B-84BC-5BB87AAB3627}" type="pres">
      <dgm:prSet presAssocID="{643550F5-FEBE-4E32-8A90-87525DCDC75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7399D-BE41-46B2-BD03-CB64A4F610BF}" type="pres">
      <dgm:prSet presAssocID="{F50180BB-CEBC-4BB7-AE1F-D1F0ED5A279F}" presName="spacer" presStyleCnt="0"/>
      <dgm:spPr/>
    </dgm:pt>
    <dgm:pt modelId="{A70AE74D-AAA7-4A7E-A586-651291CBF979}" type="pres">
      <dgm:prSet presAssocID="{9B5540D3-B220-48B8-8960-DE08DB4DDA6A}" presName="comp" presStyleCnt="0"/>
      <dgm:spPr/>
    </dgm:pt>
    <dgm:pt modelId="{333BDB00-54C4-4EC1-B35F-4425E3E9CD78}" type="pres">
      <dgm:prSet presAssocID="{9B5540D3-B220-48B8-8960-DE08DB4DDA6A}" presName="box" presStyleLbl="node1" presStyleIdx="1" presStyleCnt="6"/>
      <dgm:spPr/>
      <dgm:t>
        <a:bodyPr/>
        <a:lstStyle/>
        <a:p>
          <a:endParaRPr lang="ru-RU"/>
        </a:p>
      </dgm:t>
    </dgm:pt>
    <dgm:pt modelId="{2A6EA4E9-37BA-47B8-B306-ED10C3CFE49B}" type="pres">
      <dgm:prSet presAssocID="{9B5540D3-B220-48B8-8960-DE08DB4DDA6A}" presName="img" presStyleLbl="fgImgPlace1" presStyleIdx="1" presStyleCnt="6" custScaleX="60416" custScaleY="10201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1F2A1C36-2247-48E9-A329-A9810DE74B84}" type="pres">
      <dgm:prSet presAssocID="{9B5540D3-B220-48B8-8960-DE08DB4DDA6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A68F7-20EA-46FC-948E-5CBCC851F8BC}" type="pres">
      <dgm:prSet presAssocID="{317603E8-CFEF-46F6-BB10-88C2F0E7BC33}" presName="spacer" presStyleCnt="0"/>
      <dgm:spPr/>
    </dgm:pt>
    <dgm:pt modelId="{1744E7B3-E29F-44CC-92CE-484A7CED988E}" type="pres">
      <dgm:prSet presAssocID="{4F097CD1-A34C-4AFB-8483-EF9025A803FE}" presName="comp" presStyleCnt="0"/>
      <dgm:spPr/>
    </dgm:pt>
    <dgm:pt modelId="{9842BD69-387D-453E-B635-0FF49BAF0303}" type="pres">
      <dgm:prSet presAssocID="{4F097CD1-A34C-4AFB-8483-EF9025A803FE}" presName="box" presStyleLbl="node1" presStyleIdx="2" presStyleCnt="6"/>
      <dgm:spPr/>
      <dgm:t>
        <a:bodyPr/>
        <a:lstStyle/>
        <a:p>
          <a:endParaRPr lang="ru-RU"/>
        </a:p>
      </dgm:t>
    </dgm:pt>
    <dgm:pt modelId="{FA3262FA-A600-4AD1-B776-0681509961CD}" type="pres">
      <dgm:prSet presAssocID="{4F097CD1-A34C-4AFB-8483-EF9025A803FE}" presName="img" presStyleLbl="fgImgPlace1" presStyleIdx="2" presStyleCnt="6" custScaleX="56088" custScaleY="106110" custLinFactNeighborX="-485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8E518107-25D6-462B-86F4-4BCD67550FDC}" type="pres">
      <dgm:prSet presAssocID="{4F097CD1-A34C-4AFB-8483-EF9025A803F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34E8D-30E7-4BB7-AD2C-65D4C85F6EF0}" type="pres">
      <dgm:prSet presAssocID="{28BFD194-4A85-4CEA-BC4A-49C73A45AD20}" presName="spacer" presStyleCnt="0"/>
      <dgm:spPr/>
    </dgm:pt>
    <dgm:pt modelId="{D7EA144C-AA20-4454-AD71-EE8322E339D8}" type="pres">
      <dgm:prSet presAssocID="{05BDACDE-2FC8-48A6-9B3B-AAE7CBF5BB78}" presName="comp" presStyleCnt="0"/>
      <dgm:spPr/>
    </dgm:pt>
    <dgm:pt modelId="{A1B5B948-5CEA-4E16-AFC4-26393FDDDAE2}" type="pres">
      <dgm:prSet presAssocID="{05BDACDE-2FC8-48A6-9B3B-AAE7CBF5BB78}" presName="box" presStyleLbl="node1" presStyleIdx="3" presStyleCnt="6"/>
      <dgm:spPr/>
      <dgm:t>
        <a:bodyPr/>
        <a:lstStyle/>
        <a:p>
          <a:endParaRPr lang="ru-RU"/>
        </a:p>
      </dgm:t>
    </dgm:pt>
    <dgm:pt modelId="{B98B83B2-9060-48B9-864C-BD6BF9B7704D}" type="pres">
      <dgm:prSet presAssocID="{05BDACDE-2FC8-48A6-9B3B-AAE7CBF5BB78}" presName="img" presStyleLbl="fgImgPlace1" presStyleIdx="3" presStyleCnt="6" custScaleX="50708" custScaleY="110211" custLinFactNeighborX="-7018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3D503BB7-C522-421B-89A0-2976033B144D}" type="pres">
      <dgm:prSet presAssocID="{05BDACDE-2FC8-48A6-9B3B-AAE7CBF5BB7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A8A12-EBF1-47D4-BEF1-4F7D22C54F8F}" type="pres">
      <dgm:prSet presAssocID="{248EEE84-A63D-416D-A03E-A4074DA2C88E}" presName="spacer" presStyleCnt="0"/>
      <dgm:spPr/>
    </dgm:pt>
    <dgm:pt modelId="{74E48168-68CD-4364-8C63-449ABA8D70B2}" type="pres">
      <dgm:prSet presAssocID="{17287870-D084-4A4A-982D-4F94E774AC7C}" presName="comp" presStyleCnt="0"/>
      <dgm:spPr/>
    </dgm:pt>
    <dgm:pt modelId="{71D9C5C7-60AC-4902-8FC8-CC1F4F9A679B}" type="pres">
      <dgm:prSet presAssocID="{17287870-D084-4A4A-982D-4F94E774AC7C}" presName="box" presStyleLbl="node1" presStyleIdx="4" presStyleCnt="6"/>
      <dgm:spPr/>
      <dgm:t>
        <a:bodyPr/>
        <a:lstStyle/>
        <a:p>
          <a:endParaRPr lang="ru-RU"/>
        </a:p>
      </dgm:t>
    </dgm:pt>
    <dgm:pt modelId="{0A78B7F2-DF84-49DC-A402-2AD01E437346}" type="pres">
      <dgm:prSet presAssocID="{17287870-D084-4A4A-982D-4F94E774AC7C}" presName="img" presStyleLbl="fgImgPlace1" presStyleIdx="4" presStyleCnt="6" custScaleX="46381" custScaleY="114312" custLinFactNeighborX="-2163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  <dgm:pt modelId="{17E7CDE6-B19B-4372-BB16-E72E2D392025}" type="pres">
      <dgm:prSet presAssocID="{17287870-D084-4A4A-982D-4F94E774AC7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7BEC-30D7-4933-8125-7A0CB80CDA02}" type="pres">
      <dgm:prSet presAssocID="{D6B9EA32-13B6-414B-8BBB-C129A7C59334}" presName="spacer" presStyleCnt="0"/>
      <dgm:spPr/>
    </dgm:pt>
    <dgm:pt modelId="{14D23397-0DF4-4408-A487-E5802B185451}" type="pres">
      <dgm:prSet presAssocID="{730F3DE6-C2A7-4533-8503-907484675180}" presName="comp" presStyleCnt="0"/>
      <dgm:spPr/>
    </dgm:pt>
    <dgm:pt modelId="{A6C6AA82-77EA-42B0-BD02-45448C75E9D9}" type="pres">
      <dgm:prSet presAssocID="{730F3DE6-C2A7-4533-8503-907484675180}" presName="box" presStyleLbl="node1" presStyleIdx="5" presStyleCnt="6"/>
      <dgm:spPr/>
      <dgm:t>
        <a:bodyPr/>
        <a:lstStyle/>
        <a:p>
          <a:endParaRPr lang="ru-RU"/>
        </a:p>
      </dgm:t>
    </dgm:pt>
    <dgm:pt modelId="{05F9CDA7-2DEA-4EDC-9160-2E78AB82E51C}" type="pres">
      <dgm:prSet presAssocID="{730F3DE6-C2A7-4533-8503-907484675180}" presName="img" presStyleLbl="fgImgPlace1" presStyleIdx="5" presStyleCnt="6" custScaleX="60416" custScaleY="118412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</dgm:pt>
    <dgm:pt modelId="{2588DA26-A46A-4E71-AA69-A19F4D6D5010}" type="pres">
      <dgm:prSet presAssocID="{730F3DE6-C2A7-4533-8503-90748467518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45487-1F05-43FE-B212-5B2C75801A69}" type="presOf" srcId="{643550F5-FEBE-4E32-8A90-87525DCDC756}" destId="{B6E425E7-EAB2-400E-B5EF-C73A345FE40B}" srcOrd="0" destOrd="0" presId="urn:microsoft.com/office/officeart/2005/8/layout/vList4#1"/>
    <dgm:cxn modelId="{223B08F6-EA71-4363-8358-7E89F9C99A57}" type="presOf" srcId="{94A2E42E-4F72-4B63-BEEF-2C5D1FDEB827}" destId="{2073AF54-D107-4E1F-8D69-D7683438C55A}" srcOrd="0" destOrd="0" presId="urn:microsoft.com/office/officeart/2005/8/layout/vList4#1"/>
    <dgm:cxn modelId="{E1F84EA5-7D6E-4E72-A38C-B7CF66917A58}" type="presOf" srcId="{730F3DE6-C2A7-4533-8503-907484675180}" destId="{2588DA26-A46A-4E71-AA69-A19F4D6D5010}" srcOrd="1" destOrd="0" presId="urn:microsoft.com/office/officeart/2005/8/layout/vList4#1"/>
    <dgm:cxn modelId="{62A50400-376B-446D-B35F-F4D9792BE6ED}" srcId="{94A2E42E-4F72-4B63-BEEF-2C5D1FDEB827}" destId="{643550F5-FEBE-4E32-8A90-87525DCDC756}" srcOrd="0" destOrd="0" parTransId="{7ABFC029-0C08-4375-8D36-B52E872A96D1}" sibTransId="{F50180BB-CEBC-4BB7-AE1F-D1F0ED5A279F}"/>
    <dgm:cxn modelId="{905183BB-91A5-4CDB-A9DE-7898F55D7ECD}" srcId="{94A2E42E-4F72-4B63-BEEF-2C5D1FDEB827}" destId="{4F097CD1-A34C-4AFB-8483-EF9025A803FE}" srcOrd="2" destOrd="0" parTransId="{0774D9A2-611D-4223-B8B1-8B45DA68FC84}" sibTransId="{28BFD194-4A85-4CEA-BC4A-49C73A45AD20}"/>
    <dgm:cxn modelId="{29D741F7-542F-4B1B-BB67-1B0FCB617B5C}" srcId="{94A2E42E-4F72-4B63-BEEF-2C5D1FDEB827}" destId="{17287870-D084-4A4A-982D-4F94E774AC7C}" srcOrd="4" destOrd="0" parTransId="{1F7CF274-ACA8-44FC-B73C-002731744F0C}" sibTransId="{D6B9EA32-13B6-414B-8BBB-C129A7C59334}"/>
    <dgm:cxn modelId="{6DA7E4B5-3FC8-4C63-B630-FA30AADF2C77}" srcId="{94A2E42E-4F72-4B63-BEEF-2C5D1FDEB827}" destId="{730F3DE6-C2A7-4533-8503-907484675180}" srcOrd="5" destOrd="0" parTransId="{225EF2F2-0195-426A-87DA-E2DEF15CB712}" sibTransId="{2C4AA6EA-CE40-4FF6-A076-556044ED50B7}"/>
    <dgm:cxn modelId="{3DD7B932-6DB9-4294-B348-57B51BEF9D89}" type="presOf" srcId="{05BDACDE-2FC8-48A6-9B3B-AAE7CBF5BB78}" destId="{A1B5B948-5CEA-4E16-AFC4-26393FDDDAE2}" srcOrd="0" destOrd="0" presId="urn:microsoft.com/office/officeart/2005/8/layout/vList4#1"/>
    <dgm:cxn modelId="{7205958C-1518-4FC7-8A14-9021FD93262D}" type="presOf" srcId="{17287870-D084-4A4A-982D-4F94E774AC7C}" destId="{17E7CDE6-B19B-4372-BB16-E72E2D392025}" srcOrd="1" destOrd="0" presId="urn:microsoft.com/office/officeart/2005/8/layout/vList4#1"/>
    <dgm:cxn modelId="{64C0C013-D796-4B27-8BD8-6E28F7E96738}" type="presOf" srcId="{4F097CD1-A34C-4AFB-8483-EF9025A803FE}" destId="{8E518107-25D6-462B-86F4-4BCD67550FDC}" srcOrd="1" destOrd="0" presId="urn:microsoft.com/office/officeart/2005/8/layout/vList4#1"/>
    <dgm:cxn modelId="{9D978D2F-A4DE-49DC-A8A5-BE4D1E04824F}" type="presOf" srcId="{643550F5-FEBE-4E32-8A90-87525DCDC756}" destId="{75961576-CB7C-499B-84BC-5BB87AAB3627}" srcOrd="1" destOrd="0" presId="urn:microsoft.com/office/officeart/2005/8/layout/vList4#1"/>
    <dgm:cxn modelId="{357E94D8-FCC0-45CA-B5EF-4633C1D6C64F}" srcId="{94A2E42E-4F72-4B63-BEEF-2C5D1FDEB827}" destId="{05BDACDE-2FC8-48A6-9B3B-AAE7CBF5BB78}" srcOrd="3" destOrd="0" parTransId="{0247D4EA-4AD5-4210-9866-1940F91F3714}" sibTransId="{248EEE84-A63D-416D-A03E-A4074DA2C88E}"/>
    <dgm:cxn modelId="{09F3D16E-D83F-44B8-8232-6EF2CAB1569E}" srcId="{94A2E42E-4F72-4B63-BEEF-2C5D1FDEB827}" destId="{9B5540D3-B220-48B8-8960-DE08DB4DDA6A}" srcOrd="1" destOrd="0" parTransId="{4AA9DA7C-A579-42F8-880C-CC3F8CE39432}" sibTransId="{317603E8-CFEF-46F6-BB10-88C2F0E7BC33}"/>
    <dgm:cxn modelId="{881D6B77-8F12-43B2-AEF9-7A9CC27228CC}" type="presOf" srcId="{4F097CD1-A34C-4AFB-8483-EF9025A803FE}" destId="{9842BD69-387D-453E-B635-0FF49BAF0303}" srcOrd="0" destOrd="0" presId="urn:microsoft.com/office/officeart/2005/8/layout/vList4#1"/>
    <dgm:cxn modelId="{4AFD98B6-BE93-4CCB-8E7E-844E74565728}" type="presOf" srcId="{730F3DE6-C2A7-4533-8503-907484675180}" destId="{A6C6AA82-77EA-42B0-BD02-45448C75E9D9}" srcOrd="0" destOrd="0" presId="urn:microsoft.com/office/officeart/2005/8/layout/vList4#1"/>
    <dgm:cxn modelId="{670D72EB-D461-4EDB-B266-91835AF89170}" type="presOf" srcId="{05BDACDE-2FC8-48A6-9B3B-AAE7CBF5BB78}" destId="{3D503BB7-C522-421B-89A0-2976033B144D}" srcOrd="1" destOrd="0" presId="urn:microsoft.com/office/officeart/2005/8/layout/vList4#1"/>
    <dgm:cxn modelId="{560D3D07-56BD-4B3F-9E38-1BF387F0F35B}" type="presOf" srcId="{9B5540D3-B220-48B8-8960-DE08DB4DDA6A}" destId="{333BDB00-54C4-4EC1-B35F-4425E3E9CD78}" srcOrd="0" destOrd="0" presId="urn:microsoft.com/office/officeart/2005/8/layout/vList4#1"/>
    <dgm:cxn modelId="{A7C8536C-13DB-415E-A9BE-FF1C7D9B7FD0}" type="presOf" srcId="{9B5540D3-B220-48B8-8960-DE08DB4DDA6A}" destId="{1F2A1C36-2247-48E9-A329-A9810DE74B84}" srcOrd="1" destOrd="0" presId="urn:microsoft.com/office/officeart/2005/8/layout/vList4#1"/>
    <dgm:cxn modelId="{517D6670-208E-4F61-996A-14A7C97B6E16}" type="presOf" srcId="{17287870-D084-4A4A-982D-4F94E774AC7C}" destId="{71D9C5C7-60AC-4902-8FC8-CC1F4F9A679B}" srcOrd="0" destOrd="0" presId="urn:microsoft.com/office/officeart/2005/8/layout/vList4#1"/>
    <dgm:cxn modelId="{187D8DAD-A49A-46FF-B439-E03AD2EE5870}" type="presParOf" srcId="{2073AF54-D107-4E1F-8D69-D7683438C55A}" destId="{6BEC0BB7-0165-4AC9-81A5-33749E9D52EB}" srcOrd="0" destOrd="0" presId="urn:microsoft.com/office/officeart/2005/8/layout/vList4#1"/>
    <dgm:cxn modelId="{CA339F3E-C94C-47DC-8CBD-74E8F14B113B}" type="presParOf" srcId="{6BEC0BB7-0165-4AC9-81A5-33749E9D52EB}" destId="{B6E425E7-EAB2-400E-B5EF-C73A345FE40B}" srcOrd="0" destOrd="0" presId="urn:microsoft.com/office/officeart/2005/8/layout/vList4#1"/>
    <dgm:cxn modelId="{C00E6908-1D9E-4726-A8B1-6094A5E2AD92}" type="presParOf" srcId="{6BEC0BB7-0165-4AC9-81A5-33749E9D52EB}" destId="{2BDC50E1-BD40-4735-9B76-4F4F967E2359}" srcOrd="1" destOrd="0" presId="urn:microsoft.com/office/officeart/2005/8/layout/vList4#1"/>
    <dgm:cxn modelId="{95152BF1-255B-4DC5-8E84-8F8904588E93}" type="presParOf" srcId="{6BEC0BB7-0165-4AC9-81A5-33749E9D52EB}" destId="{75961576-CB7C-499B-84BC-5BB87AAB3627}" srcOrd="2" destOrd="0" presId="urn:microsoft.com/office/officeart/2005/8/layout/vList4#1"/>
    <dgm:cxn modelId="{A1E9D1F2-D10D-417E-9FA4-D260AAE57B4A}" type="presParOf" srcId="{2073AF54-D107-4E1F-8D69-D7683438C55A}" destId="{FA17399D-BE41-46B2-BD03-CB64A4F610BF}" srcOrd="1" destOrd="0" presId="urn:microsoft.com/office/officeart/2005/8/layout/vList4#1"/>
    <dgm:cxn modelId="{B9D20194-622F-4BAD-8DBF-03F8B9CB6264}" type="presParOf" srcId="{2073AF54-D107-4E1F-8D69-D7683438C55A}" destId="{A70AE74D-AAA7-4A7E-A586-651291CBF979}" srcOrd="2" destOrd="0" presId="urn:microsoft.com/office/officeart/2005/8/layout/vList4#1"/>
    <dgm:cxn modelId="{C9533E4B-10D9-4E63-B9D3-F8592838004A}" type="presParOf" srcId="{A70AE74D-AAA7-4A7E-A586-651291CBF979}" destId="{333BDB00-54C4-4EC1-B35F-4425E3E9CD78}" srcOrd="0" destOrd="0" presId="urn:microsoft.com/office/officeart/2005/8/layout/vList4#1"/>
    <dgm:cxn modelId="{978AAD66-8753-4803-9FF2-93881BB08860}" type="presParOf" srcId="{A70AE74D-AAA7-4A7E-A586-651291CBF979}" destId="{2A6EA4E9-37BA-47B8-B306-ED10C3CFE49B}" srcOrd="1" destOrd="0" presId="urn:microsoft.com/office/officeart/2005/8/layout/vList4#1"/>
    <dgm:cxn modelId="{6931CD84-8A5D-4330-A885-4152CE66E5DC}" type="presParOf" srcId="{A70AE74D-AAA7-4A7E-A586-651291CBF979}" destId="{1F2A1C36-2247-48E9-A329-A9810DE74B84}" srcOrd="2" destOrd="0" presId="urn:microsoft.com/office/officeart/2005/8/layout/vList4#1"/>
    <dgm:cxn modelId="{C3AAB66D-1616-4487-8D18-602FA6812399}" type="presParOf" srcId="{2073AF54-D107-4E1F-8D69-D7683438C55A}" destId="{8A1A68F7-20EA-46FC-948E-5CBCC851F8BC}" srcOrd="3" destOrd="0" presId="urn:microsoft.com/office/officeart/2005/8/layout/vList4#1"/>
    <dgm:cxn modelId="{18547FF8-A82E-4166-A6E3-B7AC79DE9482}" type="presParOf" srcId="{2073AF54-D107-4E1F-8D69-D7683438C55A}" destId="{1744E7B3-E29F-44CC-92CE-484A7CED988E}" srcOrd="4" destOrd="0" presId="urn:microsoft.com/office/officeart/2005/8/layout/vList4#1"/>
    <dgm:cxn modelId="{A6F02792-B878-46AE-97C7-69DC3AECCABE}" type="presParOf" srcId="{1744E7B3-E29F-44CC-92CE-484A7CED988E}" destId="{9842BD69-387D-453E-B635-0FF49BAF0303}" srcOrd="0" destOrd="0" presId="urn:microsoft.com/office/officeart/2005/8/layout/vList4#1"/>
    <dgm:cxn modelId="{FB13FA8F-16DD-43F9-ACC2-CADCE670CC7F}" type="presParOf" srcId="{1744E7B3-E29F-44CC-92CE-484A7CED988E}" destId="{FA3262FA-A600-4AD1-B776-0681509961CD}" srcOrd="1" destOrd="0" presId="urn:microsoft.com/office/officeart/2005/8/layout/vList4#1"/>
    <dgm:cxn modelId="{415B868C-659B-47EB-BCA6-68D7428052BA}" type="presParOf" srcId="{1744E7B3-E29F-44CC-92CE-484A7CED988E}" destId="{8E518107-25D6-462B-86F4-4BCD67550FDC}" srcOrd="2" destOrd="0" presId="urn:microsoft.com/office/officeart/2005/8/layout/vList4#1"/>
    <dgm:cxn modelId="{9E23B7A3-AFEC-469A-A114-54E43045C7A3}" type="presParOf" srcId="{2073AF54-D107-4E1F-8D69-D7683438C55A}" destId="{52434E8D-30E7-4BB7-AD2C-65D4C85F6EF0}" srcOrd="5" destOrd="0" presId="urn:microsoft.com/office/officeart/2005/8/layout/vList4#1"/>
    <dgm:cxn modelId="{7B76A61B-173A-461C-BD34-8B236AA43446}" type="presParOf" srcId="{2073AF54-D107-4E1F-8D69-D7683438C55A}" destId="{D7EA144C-AA20-4454-AD71-EE8322E339D8}" srcOrd="6" destOrd="0" presId="urn:microsoft.com/office/officeart/2005/8/layout/vList4#1"/>
    <dgm:cxn modelId="{94D0A483-7C18-476A-AA39-3E730DF041E2}" type="presParOf" srcId="{D7EA144C-AA20-4454-AD71-EE8322E339D8}" destId="{A1B5B948-5CEA-4E16-AFC4-26393FDDDAE2}" srcOrd="0" destOrd="0" presId="urn:microsoft.com/office/officeart/2005/8/layout/vList4#1"/>
    <dgm:cxn modelId="{07FAD385-9096-46FD-B0B6-749E24D8CFE0}" type="presParOf" srcId="{D7EA144C-AA20-4454-AD71-EE8322E339D8}" destId="{B98B83B2-9060-48B9-864C-BD6BF9B7704D}" srcOrd="1" destOrd="0" presId="urn:microsoft.com/office/officeart/2005/8/layout/vList4#1"/>
    <dgm:cxn modelId="{295015F4-D9B1-42F4-9049-2670EF4D935A}" type="presParOf" srcId="{D7EA144C-AA20-4454-AD71-EE8322E339D8}" destId="{3D503BB7-C522-421B-89A0-2976033B144D}" srcOrd="2" destOrd="0" presId="urn:microsoft.com/office/officeart/2005/8/layout/vList4#1"/>
    <dgm:cxn modelId="{605C7EE9-5C40-4226-83FA-840A16411327}" type="presParOf" srcId="{2073AF54-D107-4E1F-8D69-D7683438C55A}" destId="{C57A8A12-EBF1-47D4-BEF1-4F7D22C54F8F}" srcOrd="7" destOrd="0" presId="urn:microsoft.com/office/officeart/2005/8/layout/vList4#1"/>
    <dgm:cxn modelId="{F3AEB9C9-E764-4163-B904-BAD59AA49DE3}" type="presParOf" srcId="{2073AF54-D107-4E1F-8D69-D7683438C55A}" destId="{74E48168-68CD-4364-8C63-449ABA8D70B2}" srcOrd="8" destOrd="0" presId="urn:microsoft.com/office/officeart/2005/8/layout/vList4#1"/>
    <dgm:cxn modelId="{4273B210-9AFC-462E-9DD4-F7FCFD0156BB}" type="presParOf" srcId="{74E48168-68CD-4364-8C63-449ABA8D70B2}" destId="{71D9C5C7-60AC-4902-8FC8-CC1F4F9A679B}" srcOrd="0" destOrd="0" presId="urn:microsoft.com/office/officeart/2005/8/layout/vList4#1"/>
    <dgm:cxn modelId="{5F84C166-1F8D-4645-81DA-63F1B93250AC}" type="presParOf" srcId="{74E48168-68CD-4364-8C63-449ABA8D70B2}" destId="{0A78B7F2-DF84-49DC-A402-2AD01E437346}" srcOrd="1" destOrd="0" presId="urn:microsoft.com/office/officeart/2005/8/layout/vList4#1"/>
    <dgm:cxn modelId="{F49093BE-E9D5-43A2-A1C3-652955A4373D}" type="presParOf" srcId="{74E48168-68CD-4364-8C63-449ABA8D70B2}" destId="{17E7CDE6-B19B-4372-BB16-E72E2D392025}" srcOrd="2" destOrd="0" presId="urn:microsoft.com/office/officeart/2005/8/layout/vList4#1"/>
    <dgm:cxn modelId="{F282D38F-B06C-4100-A0A1-C4E3CA64A96C}" type="presParOf" srcId="{2073AF54-D107-4E1F-8D69-D7683438C55A}" destId="{A6547BEC-30D7-4933-8125-7A0CB80CDA02}" srcOrd="9" destOrd="0" presId="urn:microsoft.com/office/officeart/2005/8/layout/vList4#1"/>
    <dgm:cxn modelId="{89C406F1-12CB-4F43-BE15-0ED7A5B9307B}" type="presParOf" srcId="{2073AF54-D107-4E1F-8D69-D7683438C55A}" destId="{14D23397-0DF4-4408-A487-E5802B185451}" srcOrd="10" destOrd="0" presId="urn:microsoft.com/office/officeart/2005/8/layout/vList4#1"/>
    <dgm:cxn modelId="{FB5E048D-0E04-4731-8B43-313E7F4926F1}" type="presParOf" srcId="{14D23397-0DF4-4408-A487-E5802B185451}" destId="{A6C6AA82-77EA-42B0-BD02-45448C75E9D9}" srcOrd="0" destOrd="0" presId="urn:microsoft.com/office/officeart/2005/8/layout/vList4#1"/>
    <dgm:cxn modelId="{3F2ACF08-6816-4F03-B353-0BA9C1BDB7AD}" type="presParOf" srcId="{14D23397-0DF4-4408-A487-E5802B185451}" destId="{05F9CDA7-2DEA-4EDC-9160-2E78AB82E51C}" srcOrd="1" destOrd="0" presId="urn:microsoft.com/office/officeart/2005/8/layout/vList4#1"/>
    <dgm:cxn modelId="{BB30A77C-4797-496D-B226-9F3B797786A2}" type="presParOf" srcId="{14D23397-0DF4-4408-A487-E5802B185451}" destId="{2588DA26-A46A-4E71-AA69-A19F4D6D501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D3E3C-170B-4924-AE51-99A3C24E57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B6A8CFB-6EA9-4D21-B88F-EBD13769FF1A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" charset="0"/>
              <a:cs typeface="+mn-cs"/>
            </a:rPr>
            <a:t>Норматив достаточности собственных средств                                </a:t>
          </a:r>
          <a:endParaRPr lang="ru-RU" dirty="0"/>
        </a:p>
      </dgm:t>
    </dgm:pt>
    <dgm:pt modelId="{4FF9964E-B907-4455-9C67-1C26A6B258A5}" type="parTrans" cxnId="{39AF51A2-68BC-4C09-9F99-D80F657233FD}">
      <dgm:prSet/>
      <dgm:spPr/>
      <dgm:t>
        <a:bodyPr/>
        <a:lstStyle/>
        <a:p>
          <a:endParaRPr lang="ru-RU"/>
        </a:p>
      </dgm:t>
    </dgm:pt>
    <dgm:pt modelId="{5CD1AC0A-8E36-4274-B4FD-24A751822066}" type="sibTrans" cxnId="{39AF51A2-68BC-4C09-9F99-D80F657233FD}">
      <dgm:prSet/>
      <dgm:spPr/>
      <dgm:t>
        <a:bodyPr/>
        <a:lstStyle/>
        <a:p>
          <a:endParaRPr lang="ru-RU"/>
        </a:p>
      </dgm:t>
    </dgm:pt>
    <dgm:pt modelId="{66DFCB53-4E9B-410D-BAE9-A5346462151F}" type="pres">
      <dgm:prSet presAssocID="{D85D3E3C-170B-4924-AE51-99A3C24E57EE}" presName="CompostProcess" presStyleCnt="0">
        <dgm:presLayoutVars>
          <dgm:dir/>
          <dgm:resizeHandles val="exact"/>
        </dgm:presLayoutVars>
      </dgm:prSet>
      <dgm:spPr/>
    </dgm:pt>
    <dgm:pt modelId="{C43D2A24-9009-4246-9DB5-DECB545C09BD}" type="pres">
      <dgm:prSet presAssocID="{D85D3E3C-170B-4924-AE51-99A3C24E57EE}" presName="arrow" presStyleLbl="bgShp" presStyleIdx="0" presStyleCnt="1" custScaleX="117647" custLinFactNeighborX="-1867"/>
      <dgm:spPr/>
    </dgm:pt>
    <dgm:pt modelId="{C58822B2-58CC-462F-91AA-D4DD6DF64450}" type="pres">
      <dgm:prSet presAssocID="{D85D3E3C-170B-4924-AE51-99A3C24E57EE}" presName="linearProcess" presStyleCnt="0"/>
      <dgm:spPr/>
    </dgm:pt>
    <dgm:pt modelId="{284F4EE4-232E-4EA6-8AEC-E578EBF919C9}" type="pres">
      <dgm:prSet presAssocID="{AB6A8CFB-6EA9-4D21-B88F-EBD13769FF1A}" presName="textNode" presStyleLbl="node1" presStyleIdx="0" presStyleCnt="1" custScaleX="71022" custLinFactNeighborX="-6185" custLinFactNeighborY="-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81C1C-5306-48EC-951A-69A3FED8114C}" type="presOf" srcId="{D85D3E3C-170B-4924-AE51-99A3C24E57EE}" destId="{66DFCB53-4E9B-410D-BAE9-A5346462151F}" srcOrd="0" destOrd="0" presId="urn:microsoft.com/office/officeart/2005/8/layout/hProcess9"/>
    <dgm:cxn modelId="{59926BE6-5C0E-4B62-82B4-CA0AC6D2F387}" type="presOf" srcId="{AB6A8CFB-6EA9-4D21-B88F-EBD13769FF1A}" destId="{284F4EE4-232E-4EA6-8AEC-E578EBF919C9}" srcOrd="0" destOrd="0" presId="urn:microsoft.com/office/officeart/2005/8/layout/hProcess9"/>
    <dgm:cxn modelId="{39AF51A2-68BC-4C09-9F99-D80F657233FD}" srcId="{D85D3E3C-170B-4924-AE51-99A3C24E57EE}" destId="{AB6A8CFB-6EA9-4D21-B88F-EBD13769FF1A}" srcOrd="0" destOrd="0" parTransId="{4FF9964E-B907-4455-9C67-1C26A6B258A5}" sibTransId="{5CD1AC0A-8E36-4274-B4FD-24A751822066}"/>
    <dgm:cxn modelId="{D96EF53F-1D03-40A5-B114-81486B166F96}" type="presParOf" srcId="{66DFCB53-4E9B-410D-BAE9-A5346462151F}" destId="{C43D2A24-9009-4246-9DB5-DECB545C09BD}" srcOrd="0" destOrd="0" presId="urn:microsoft.com/office/officeart/2005/8/layout/hProcess9"/>
    <dgm:cxn modelId="{2C2E9CEC-AB18-4870-B49F-F43E91B9CF06}" type="presParOf" srcId="{66DFCB53-4E9B-410D-BAE9-A5346462151F}" destId="{C58822B2-58CC-462F-91AA-D4DD6DF64450}" srcOrd="1" destOrd="0" presId="urn:microsoft.com/office/officeart/2005/8/layout/hProcess9"/>
    <dgm:cxn modelId="{900CE823-FBD8-42A3-B732-EFC1451D96D0}" type="presParOf" srcId="{C58822B2-58CC-462F-91AA-D4DD6DF64450}" destId="{284F4EE4-232E-4EA6-8AEC-E578EBF919C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D3E3C-170B-4924-AE51-99A3C24E57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B6A8CFB-6EA9-4D21-B88F-EBD13769FF1A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Норматив текущей ликвидности </a:t>
          </a:r>
        </a:p>
        <a:p>
          <a:r>
            <a:rPr lang="ru-RU" baseline="0" dirty="0" smtClean="0">
              <a:solidFill>
                <a:schemeClr val="bg1"/>
              </a:solidFill>
            </a:rPr>
            <a:t>(отношение ликвидных активов к текущим обязательствам)    </a:t>
          </a:r>
          <a:endParaRPr lang="ru-RU" baseline="0" dirty="0">
            <a:solidFill>
              <a:schemeClr val="bg1"/>
            </a:solidFill>
          </a:endParaRPr>
        </a:p>
      </dgm:t>
    </dgm:pt>
    <dgm:pt modelId="{4FF9964E-B907-4455-9C67-1C26A6B258A5}" type="parTrans" cxnId="{39AF51A2-68BC-4C09-9F99-D80F657233FD}">
      <dgm:prSet/>
      <dgm:spPr/>
      <dgm:t>
        <a:bodyPr/>
        <a:lstStyle/>
        <a:p>
          <a:endParaRPr lang="ru-RU"/>
        </a:p>
      </dgm:t>
    </dgm:pt>
    <dgm:pt modelId="{5CD1AC0A-8E36-4274-B4FD-24A751822066}" type="sibTrans" cxnId="{39AF51A2-68BC-4C09-9F99-D80F657233FD}">
      <dgm:prSet/>
      <dgm:spPr/>
      <dgm:t>
        <a:bodyPr/>
        <a:lstStyle/>
        <a:p>
          <a:endParaRPr lang="ru-RU"/>
        </a:p>
      </dgm:t>
    </dgm:pt>
    <dgm:pt modelId="{66DFCB53-4E9B-410D-BAE9-A5346462151F}" type="pres">
      <dgm:prSet presAssocID="{D85D3E3C-170B-4924-AE51-99A3C24E57EE}" presName="CompostProcess" presStyleCnt="0">
        <dgm:presLayoutVars>
          <dgm:dir/>
          <dgm:resizeHandles val="exact"/>
        </dgm:presLayoutVars>
      </dgm:prSet>
      <dgm:spPr/>
    </dgm:pt>
    <dgm:pt modelId="{C43D2A24-9009-4246-9DB5-DECB545C09BD}" type="pres">
      <dgm:prSet presAssocID="{D85D3E3C-170B-4924-AE51-99A3C24E57EE}" presName="arrow" presStyleLbl="bgShp" presStyleIdx="0" presStyleCnt="1" custScaleX="117647" custLinFactNeighborX="-1929"/>
      <dgm:spPr/>
    </dgm:pt>
    <dgm:pt modelId="{C58822B2-58CC-462F-91AA-D4DD6DF64450}" type="pres">
      <dgm:prSet presAssocID="{D85D3E3C-170B-4924-AE51-99A3C24E57EE}" presName="linearProcess" presStyleCnt="0"/>
      <dgm:spPr/>
    </dgm:pt>
    <dgm:pt modelId="{284F4EE4-232E-4EA6-8AEC-E578EBF919C9}" type="pres">
      <dgm:prSet presAssocID="{AB6A8CFB-6EA9-4D21-B88F-EBD13769FF1A}" presName="textNode" presStyleLbl="node1" presStyleIdx="0" presStyleCnt="1" custScaleX="72315" custLinFactNeighborX="-15418" custLinFactNeighborY="-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48611-D7C4-422C-9D07-858619ABFC07}" type="presOf" srcId="{AB6A8CFB-6EA9-4D21-B88F-EBD13769FF1A}" destId="{284F4EE4-232E-4EA6-8AEC-E578EBF919C9}" srcOrd="0" destOrd="0" presId="urn:microsoft.com/office/officeart/2005/8/layout/hProcess9"/>
    <dgm:cxn modelId="{61218952-5D9A-44AE-B195-4757EB40EA70}" type="presOf" srcId="{D85D3E3C-170B-4924-AE51-99A3C24E57EE}" destId="{66DFCB53-4E9B-410D-BAE9-A5346462151F}" srcOrd="0" destOrd="0" presId="urn:microsoft.com/office/officeart/2005/8/layout/hProcess9"/>
    <dgm:cxn modelId="{39AF51A2-68BC-4C09-9F99-D80F657233FD}" srcId="{D85D3E3C-170B-4924-AE51-99A3C24E57EE}" destId="{AB6A8CFB-6EA9-4D21-B88F-EBD13769FF1A}" srcOrd="0" destOrd="0" parTransId="{4FF9964E-B907-4455-9C67-1C26A6B258A5}" sibTransId="{5CD1AC0A-8E36-4274-B4FD-24A751822066}"/>
    <dgm:cxn modelId="{5C1821C5-8F8F-46E5-BB71-1DB8457C2A71}" type="presParOf" srcId="{66DFCB53-4E9B-410D-BAE9-A5346462151F}" destId="{C43D2A24-9009-4246-9DB5-DECB545C09BD}" srcOrd="0" destOrd="0" presId="urn:microsoft.com/office/officeart/2005/8/layout/hProcess9"/>
    <dgm:cxn modelId="{C416FB1B-A8BC-4510-A368-C5FA10D1B758}" type="presParOf" srcId="{66DFCB53-4E9B-410D-BAE9-A5346462151F}" destId="{C58822B2-58CC-462F-91AA-D4DD6DF64450}" srcOrd="1" destOrd="0" presId="urn:microsoft.com/office/officeart/2005/8/layout/hProcess9"/>
    <dgm:cxn modelId="{16DE99A8-A519-45E8-85CD-3B29440F9100}" type="presParOf" srcId="{C58822B2-58CC-462F-91AA-D4DD6DF64450}" destId="{284F4EE4-232E-4EA6-8AEC-E578EBF919C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425E7-EAB2-400E-B5EF-C73A345FE40B}">
      <dsp:nvSpPr>
        <dsp:cNvPr id="0" name=""/>
        <dsp:cNvSpPr/>
      </dsp:nvSpPr>
      <dsp:spPr>
        <a:xfrm>
          <a:off x="0" y="0"/>
          <a:ext cx="7416824" cy="66452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НАУМИР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49817" y="0"/>
        <a:ext cx="5867006" cy="664526"/>
      </dsp:txXfrm>
    </dsp:sp>
    <dsp:sp modelId="{2BDC50E1-BD40-4735-9B76-4F4F967E2359}">
      <dsp:nvSpPr>
        <dsp:cNvPr id="0" name=""/>
        <dsp:cNvSpPr/>
      </dsp:nvSpPr>
      <dsp:spPr>
        <a:xfrm>
          <a:off x="216027" y="144016"/>
          <a:ext cx="1184214" cy="3764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BDB00-54C4-4EC1-B35F-4425E3E9CD78}">
      <dsp:nvSpPr>
        <dsp:cNvPr id="0" name=""/>
        <dsp:cNvSpPr/>
      </dsp:nvSpPr>
      <dsp:spPr>
        <a:xfrm>
          <a:off x="0" y="730979"/>
          <a:ext cx="7416824" cy="66452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АРБ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549817" y="730979"/>
        <a:ext cx="5867006" cy="664526"/>
      </dsp:txXfrm>
    </dsp:sp>
    <dsp:sp modelId="{2A6EA4E9-37BA-47B8-B306-ED10C3CFE49B}">
      <dsp:nvSpPr>
        <dsp:cNvPr id="0" name=""/>
        <dsp:cNvSpPr/>
      </dsp:nvSpPr>
      <dsp:spPr>
        <a:xfrm>
          <a:off x="360040" y="792089"/>
          <a:ext cx="896189" cy="542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2BD69-387D-453E-B635-0FF49BAF0303}">
      <dsp:nvSpPr>
        <dsp:cNvPr id="0" name=""/>
        <dsp:cNvSpPr/>
      </dsp:nvSpPr>
      <dsp:spPr>
        <a:xfrm>
          <a:off x="0" y="1461959"/>
          <a:ext cx="7416824" cy="66452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ОПОРА РОССИИ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549817" y="1461959"/>
        <a:ext cx="5867006" cy="664526"/>
      </dsp:txXfrm>
    </dsp:sp>
    <dsp:sp modelId="{FA3262FA-A600-4AD1-B776-0681509961CD}">
      <dsp:nvSpPr>
        <dsp:cNvPr id="0" name=""/>
        <dsp:cNvSpPr/>
      </dsp:nvSpPr>
      <dsp:spPr>
        <a:xfrm>
          <a:off x="320137" y="1512170"/>
          <a:ext cx="831989" cy="5641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5B948-5CEA-4E16-AFC4-26393FDDDAE2}">
      <dsp:nvSpPr>
        <dsp:cNvPr id="0" name=""/>
        <dsp:cNvSpPr/>
      </dsp:nvSpPr>
      <dsp:spPr>
        <a:xfrm>
          <a:off x="0" y="2192938"/>
          <a:ext cx="7416824" cy="66452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ТПП РФ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549817" y="2192938"/>
        <a:ext cx="5867006" cy="664526"/>
      </dsp:txXfrm>
    </dsp:sp>
    <dsp:sp modelId="{B98B83B2-9060-48B9-864C-BD6BF9B7704D}">
      <dsp:nvSpPr>
        <dsp:cNvPr id="0" name=""/>
        <dsp:cNvSpPr/>
      </dsp:nvSpPr>
      <dsp:spPr>
        <a:xfrm>
          <a:off x="327940" y="2232249"/>
          <a:ext cx="752184" cy="585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9C5C7-60AC-4902-8FC8-CC1F4F9A679B}">
      <dsp:nvSpPr>
        <dsp:cNvPr id="0" name=""/>
        <dsp:cNvSpPr/>
      </dsp:nvSpPr>
      <dsp:spPr>
        <a:xfrm>
          <a:off x="0" y="2923918"/>
          <a:ext cx="7416824" cy="66452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ГУ-ВШЭ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549817" y="2923918"/>
        <a:ext cx="5867006" cy="664526"/>
      </dsp:txXfrm>
    </dsp:sp>
    <dsp:sp modelId="{0A78B7F2-DF84-49DC-A402-2AD01E437346}">
      <dsp:nvSpPr>
        <dsp:cNvPr id="0" name=""/>
        <dsp:cNvSpPr/>
      </dsp:nvSpPr>
      <dsp:spPr>
        <a:xfrm>
          <a:off x="432050" y="2952328"/>
          <a:ext cx="687999" cy="607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6AA82-77EA-42B0-BD02-45448C75E9D9}">
      <dsp:nvSpPr>
        <dsp:cNvPr id="0" name=""/>
        <dsp:cNvSpPr/>
      </dsp:nvSpPr>
      <dsp:spPr>
        <a:xfrm>
          <a:off x="0" y="3654898"/>
          <a:ext cx="7416824" cy="66452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ИЭПП</a:t>
          </a:r>
          <a:r>
            <a:rPr lang="ru-RU" sz="2000" kern="1200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rPr>
            <a:t> </a:t>
          </a: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rPr>
            <a:t>(ныне институт им. Гайдара)</a:t>
          </a:r>
          <a:endParaRPr lang="ru-RU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49817" y="3654898"/>
        <a:ext cx="5867006" cy="664526"/>
      </dsp:txXfrm>
    </dsp:sp>
    <dsp:sp modelId="{05F9CDA7-2DEA-4EDC-9160-2E78AB82E51C}">
      <dsp:nvSpPr>
        <dsp:cNvPr id="0" name=""/>
        <dsp:cNvSpPr/>
      </dsp:nvSpPr>
      <dsp:spPr>
        <a:xfrm>
          <a:off x="360040" y="3672409"/>
          <a:ext cx="896189" cy="6295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3D2A24-9009-4246-9DB5-DECB545C09BD}">
      <dsp:nvSpPr>
        <dsp:cNvPr id="0" name=""/>
        <dsp:cNvSpPr/>
      </dsp:nvSpPr>
      <dsp:spPr>
        <a:xfrm>
          <a:off x="0" y="0"/>
          <a:ext cx="4536501" cy="28083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F4EE4-232E-4EA6-8AEC-E578EBF919C9}">
      <dsp:nvSpPr>
        <dsp:cNvPr id="0" name=""/>
        <dsp:cNvSpPr/>
      </dsp:nvSpPr>
      <dsp:spPr>
        <a:xfrm>
          <a:off x="1038750" y="820892"/>
          <a:ext cx="2094245" cy="1123324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charset="0"/>
              <a:cs typeface="+mn-cs"/>
            </a:rPr>
            <a:t>Норматив достаточности собственных средств                                </a:t>
          </a:r>
          <a:endParaRPr lang="ru-RU" sz="1600" kern="1200" dirty="0"/>
        </a:p>
      </dsp:txBody>
      <dsp:txXfrm>
        <a:off x="1038750" y="820892"/>
        <a:ext cx="2094245" cy="11233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3D2A24-9009-4246-9DB5-DECB545C09BD}">
      <dsp:nvSpPr>
        <dsp:cNvPr id="0" name=""/>
        <dsp:cNvSpPr/>
      </dsp:nvSpPr>
      <dsp:spPr>
        <a:xfrm>
          <a:off x="0" y="0"/>
          <a:ext cx="4392485" cy="27089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F4EE4-232E-4EA6-8AEC-E578EBF919C9}">
      <dsp:nvSpPr>
        <dsp:cNvPr id="0" name=""/>
        <dsp:cNvSpPr/>
      </dsp:nvSpPr>
      <dsp:spPr>
        <a:xfrm>
          <a:off x="624589" y="792088"/>
          <a:ext cx="2203646" cy="1083568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Норматив текущей ликвидности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bg1"/>
              </a:solidFill>
            </a:rPr>
            <a:t>(отношение ликвидных активов к текущим обязательствам)    </a:t>
          </a:r>
          <a:endParaRPr lang="ru-RU" sz="1100" kern="1200" baseline="0" dirty="0">
            <a:solidFill>
              <a:schemeClr val="bg1"/>
            </a:solidFill>
          </a:endParaRPr>
        </a:p>
      </dsp:txBody>
      <dsp:txXfrm>
        <a:off x="624589" y="792088"/>
        <a:ext cx="2203646" cy="108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1811-76E3-4B70-AC09-22372693A2B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D933A-6A4B-404C-9D20-659DF1279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5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99EEB5-CDAB-4833-B4F9-D5FA0F69A8D6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BE4DF3-50F7-4F55-9CF9-FA8C21681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207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F510F-41EB-4C1D-96F6-85BF21E838F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905D-9CC9-4060-8BCE-1AA69269C3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Существенный рост банковской</a:t>
            </a:r>
            <a:r>
              <a:rPr lang="ru-RU" baseline="0" dirty="0" smtClean="0"/>
              <a:t> инфраструктуры, в первую очередь, за счет распространения упрощенных банковских офисов (ККО и ОО) в рамках нового регулирования ЦБ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91BC-D8A5-46A8-8D97-B5A78ED1B33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Стандарты социального воздействия – на уровне как регулирования (отчетность), так и объединений участников рынка. Наличие законодательства является здесь необходимым, но далеко не достаточным условием. Нужно обеспечить рост правосознания МФО, внедрение идеологии социально ответственного микрофинансирования, присоединение к глобальным движениям. Утверждение хартии профессиональной этики и присоединение к институту финансового омбудсмена членов СРО МФО «МиР» можно считать первыми шагами на этом пути. Теперь нужно, чтобы это движение стало массовым, а опыт передовых участников рынка широко распространялся.</a:t>
            </a:r>
          </a:p>
          <a:p>
            <a:pPr>
              <a:spcBef>
                <a:spcPct val="0"/>
              </a:spcBef>
            </a:pPr>
            <a:r>
              <a:rPr lang="en-US" smtClean="0"/>
              <a:t>PDL – </a:t>
            </a:r>
            <a:r>
              <a:rPr lang="ru-RU" smtClean="0"/>
              <a:t>мировая практика подтверждает повсеместное существование этого явления. США – 40 млрд, Англия – 7 млрд долл. США. Пока такая услуга востребована, она будет существовать, и когда она существует в правовом поле, права потребителя защищены значительно лучше. Тем не менее, нужно продумать какое-то выделение таких организаций в реестре МФО и ответственное поведение кредитора, а также полноценное информирование потребителя. Этот рынок может быть опасным, если кредитор ведет себя безответственно, и международная практика это подтверждает. Для того, чтобы избежать здесь злоупотреблений и обеспечить защиту добросовестных участников рынка, возможно, понадобится дополнительное уточнение полномочий Минфина и ФСФР в отношении таких компаний.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A3F08-C02D-40C5-9954-981002C1D0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 – консервативный, ретроспективный прогноз, основанный на существующей динамике развития рынка и сохранении благоприятных внешних условий. Действительность может отличаться от него, как мы знаем, как в ту, так и другую сторону. Надеемся, что это будет отличие со знаком «+», и от дальнейшего развития всех уровней регулирования и надзора здесь многое зависит.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618DA5-A9DD-4BE6-918D-6718C78632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1D25F-2D2A-4CFC-92A2-6A2B86F3AA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3BF2D-0D9C-4548-99A3-9A097FA072E3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Мы почти догнали Таиланд и Болгарию, что не так плохо, но, очевидно, еще далеко от удовлетворительного результата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540C01-3A23-447B-B057-7F37C4B85E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Существенный рост банковской инфраструктуры, в первую очередь, за счет распространения упрощенных банковских офисов (ККО и ОО) в рамках нового регулирования ЦБ РФ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CC449A-67BB-42AF-935D-C5B69ECCC1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84185-5BC6-401C-973C-17590EABE0EF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84185-5BC6-401C-973C-17590EABE0EF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50A0-CFCF-463B-B9A5-70C9CC38F7B2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905D-9CC9-4060-8BCE-1AA69269C3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905D-9CC9-4060-8BCE-1AA69269C3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D1B-91FF-4918-919A-42DF5240A041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A69F-B2D4-4C63-BDEF-F4A21F463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843E-86BC-45EA-8533-E1BEAB1938E2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4787-6F25-4D17-BCA2-06B1E456C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0916-925D-42A2-889E-F5BEDA3FE052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4268-1571-41C9-8D06-D46F621CE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 l="1212"/>
          <a:stretch>
            <a:fillRect/>
          </a:stretch>
        </p:blipFill>
        <p:spPr bwMode="auto">
          <a:xfrm>
            <a:off x="0" y="502444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5"/>
          <p:cNvSpPr>
            <a:spLocks/>
          </p:cNvSpPr>
          <p:nvPr userDrawn="1"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5"/>
          <p:cNvSpPr>
            <a:spLocks/>
          </p:cNvSpPr>
          <p:nvPr userDrawn="1"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</p:spTree>
    <p:extLst>
      <p:ext uri="{BB962C8B-B14F-4D97-AF65-F5344CB8AC3E}">
        <p14:creationId xmlns:p14="http://schemas.microsoft.com/office/powerpoint/2010/main" xmlns="" val="302845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C897996-06BB-4425-A75F-F38C53E73006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96F-1044-44E1-8142-69F4F4DA9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FC99-2855-4B9D-B7DD-E5CB70E66F41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28C-C85E-4AF8-B8DF-EEB04FD9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5D8D-D7D0-4045-9F2A-A71C4AF9A977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CA499-99DD-4F2E-8457-862EEF9D0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D1CF-2CF6-42CC-9588-4EAC654593DF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62BD-96D5-4E17-B5E7-491B63CFD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A57E-D2B0-419E-99D9-F5D4F510FA7B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5BD4-ABB7-4C71-8682-7AA908C9B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0E76-F663-4C1F-A92C-39BCB0C939C8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B531-21E4-48A9-BE8C-78F70E064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340E-B3CF-495E-820D-21669DC156F8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34FE-A0A7-47A6-8BD2-D2D0423DD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3719-B819-4208-820C-4BDFDD704C9B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A85C-EB3D-4034-A4D2-ED66CBC4F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7E9C-0A46-4DDD-A808-070D6EB6C836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D9B1-8BEA-4DFA-81D3-B68B392DE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83D3B4-48F1-4972-B557-B010508E7C3A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5A178-08AB-46CE-AD49-3ABDC60EE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0" y="3657600"/>
            <a:ext cx="9144000" cy="99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Доступность финансовых услуг 2007-2012: прогресс, ожидания и вызовы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876800"/>
            <a:ext cx="9144000" cy="114300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Михаил Мамута</a:t>
            </a:r>
            <a:endParaRPr lang="en-US" sz="46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Президент НАУМИР </a:t>
            </a:r>
          </a:p>
        </p:txBody>
      </p:sp>
      <p:pic>
        <p:nvPicPr>
          <p:cNvPr id="4100" name="Picture 2" descr="C:\Documents and Settings\User\Рабочий стол\доступность финуслу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ABC1F-DEAF-4CE8-A2DA-6CCABCB80412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4103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38163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2" descr="header"/>
          <p:cNvPicPr>
            <a:picLocks noChangeAspect="1" noChangeArrowheads="1"/>
          </p:cNvPicPr>
          <p:nvPr/>
        </p:nvPicPr>
        <p:blipFill>
          <a:blip r:embed="rId4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71550" y="115888"/>
            <a:ext cx="4679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Международное сравнение обеспеченности населения розничными финансовыми услугами (2011 г.)</a:t>
            </a:r>
          </a:p>
        </p:txBody>
      </p:sp>
      <p:sp>
        <p:nvSpPr>
          <p:cNvPr id="12293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pic>
        <p:nvPicPr>
          <p:cNvPr id="12294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95738" y="5876925"/>
            <a:ext cx="273685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050" i="1" dirty="0">
                <a:latin typeface="Tahoma" pitchFamily="34" charset="0"/>
                <a:cs typeface="Tahoma" pitchFamily="34" charset="0"/>
              </a:rPr>
              <a:t>Financial Access Survey (FAS), </a:t>
            </a:r>
            <a:endParaRPr lang="ru-RU" sz="1050" i="1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latin typeface="Tahoma" pitchFamily="34" charset="0"/>
                <a:cs typeface="Tahoma" pitchFamily="34" charset="0"/>
              </a:rPr>
              <a:t>на 1 января 2011 года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95513" y="4581525"/>
            <a:ext cx="1800225" cy="719138"/>
          </a:xfrm>
          <a:prstGeom prst="wedgeRoundRectCallout">
            <a:avLst>
              <a:gd name="adj1" fmla="val -83065"/>
              <a:gd name="adj2" fmla="val -86875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тыс. евро</a:t>
            </a:r>
          </a:p>
        </p:txBody>
      </p:sp>
      <p:sp>
        <p:nvSpPr>
          <p:cNvPr id="10" name="Пятно 2 9"/>
          <p:cNvSpPr/>
          <p:nvPr/>
        </p:nvSpPr>
        <p:spPr>
          <a:xfrm rot="751348">
            <a:off x="4427538" y="1557338"/>
            <a:ext cx="4716462" cy="3816350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Отношение совокупного объема банковских вкладов граждан и кредитов физическим лицам к численности населения, тыс. евро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header"/>
          <p:cNvPicPr>
            <a:picLocks noChangeAspect="1" noChangeArrowheads="1"/>
          </p:cNvPicPr>
          <p:nvPr/>
        </p:nvPicPr>
        <p:blipFill>
          <a:blip r:embed="rId3" cstate="print"/>
          <a:srcRect l="1212"/>
          <a:stretch>
            <a:fillRect/>
          </a:stretch>
        </p:blipFill>
        <p:spPr bwMode="auto">
          <a:xfrm>
            <a:off x="0" y="502444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87338" y="260350"/>
            <a:ext cx="6156325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Обеспеченность регионов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России финансовыми услугами,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количество регионов</a:t>
            </a:r>
          </a:p>
        </p:txBody>
      </p:sp>
      <p:graphicFrame>
        <p:nvGraphicFramePr>
          <p:cNvPr id="6" name="Content Placeholder 14"/>
          <p:cNvGraphicFramePr>
            <a:graphicFrameLocks/>
          </p:cNvGraphicFramePr>
          <p:nvPr/>
        </p:nvGraphicFramePr>
        <p:xfrm>
          <a:off x="251520" y="2132856"/>
          <a:ext cx="4038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ontent Placeholder 13"/>
          <p:cNvGraphicFramePr>
            <a:graphicFrameLocks/>
          </p:cNvGraphicFramePr>
          <p:nvPr/>
        </p:nvGraphicFramePr>
        <p:xfrm>
          <a:off x="4932040" y="2132856"/>
          <a:ext cx="4038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2988" y="1557338"/>
            <a:ext cx="23764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Июнь 2008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525" y="1527175"/>
            <a:ext cx="23764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Июнь 2011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16632"/>
            <a:ext cx="4968552" cy="12192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 микрофинансирования в архитектуре финансовой доступности</a:t>
            </a:r>
          </a:p>
        </p:txBody>
      </p:sp>
      <p:sp>
        <p:nvSpPr>
          <p:cNvPr id="5123" name="Содержимое 4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29600" cy="5256931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Мировая индустрия микрофинансирования сегодня составляет около </a:t>
            </a: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140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млрд. долларов США (</a:t>
            </a: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180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млн. заемщиков). Ее основной рост произошел за последние 20 лет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Основными предпосылками быстрого развития микрофинансирования являются:</a:t>
            </a:r>
          </a:p>
          <a:p>
            <a:pPr lvl="1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Большое количество малообеспеченных клиентов, которые не могут получить доступ к «классическим» банковским услугам в силу неразвитости банковской инфраструктуры или несоответствия требованиям кредитора</a:t>
            </a:r>
          </a:p>
          <a:p>
            <a:pPr lvl="1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Появление технологий, позволяющим рентабельно работать с «основанием пирамиды» клиентов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Микрофинансовые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институты решают две основные задачи: </a:t>
            </a:r>
          </a:p>
          <a:p>
            <a:pPr lvl="1">
              <a:buClr>
                <a:srgbClr val="0070C0"/>
              </a:buClr>
              <a:buFontTx/>
              <a:buChar char="-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 к легальному финансированию в малых городах и сельской местности, вытеснение «серого» кредитования</a:t>
            </a:r>
          </a:p>
          <a:p>
            <a:pPr lvl="1">
              <a:buClr>
                <a:srgbClr val="0070C0"/>
              </a:buClr>
              <a:buFontTx/>
              <a:buChar char="-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 к финансированию для целевых групп, не попадающих в границы банковского кредитования в силу высоких рисков или низкого дохода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Россия пока отстает в масштабах микрофинансовой индустрии от других стран, хотя в области регулирования достигнут определенный прогресс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813" y="1196752"/>
            <a:ext cx="6818500" cy="4701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9608" y="188640"/>
            <a:ext cx="4970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Соотношение между спросом и предложением на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микрозаймы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8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293096"/>
            <a:ext cx="7992888" cy="144016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Взвешенное регулирование – основа эффективного развития микрофинансирования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18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29381"/>
            <a:ext cx="4968552" cy="9318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Зависимость уровня регулирования от риска деятельности МФИ</a:t>
            </a:r>
          </a:p>
        </p:txBody>
      </p:sp>
      <p:pic>
        <p:nvPicPr>
          <p:cNvPr id="16388" name="Диаграм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78235"/>
            <a:ext cx="6912942" cy="467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Объект 7"/>
          <p:cNvPicPr>
            <a:picLocks noChangeAspect="1" noChangeArrowheads="1"/>
          </p:cNvPicPr>
          <p:nvPr/>
        </p:nvPicPr>
        <p:blipFill>
          <a:blip r:embed="rId4" cstate="print"/>
          <a:srcRect b="-635"/>
          <a:stretch>
            <a:fillRect/>
          </a:stretch>
        </p:blipFill>
        <p:spPr bwMode="auto">
          <a:xfrm>
            <a:off x="1547664" y="1350243"/>
            <a:ext cx="3599856" cy="29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32067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Times New Roman" pitchFamily="18" charset="0"/>
              </a:rPr>
              <a:t> </a:t>
            </a:r>
            <a:endParaRPr lang="ru-RU"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526632"/>
            <a:ext cx="91440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Первые результаты развития регулируемого рынка микрофинансирования в России</a:t>
            </a:r>
            <a:endParaRPr lang="ru-RU" sz="2800" b="1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" y="0"/>
            <a:ext cx="914400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6048672" cy="165618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деятельности </a:t>
            </a:r>
            <a:r>
              <a:rPr lang="ru-RU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микрофинансовых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организаций,</a:t>
            </a:r>
            <a:b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входящих в существующие СРО (НП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МиР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НП «Институты развития МБ») на 31.12.2011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38200" y="2223007"/>
            <a:ext cx="7924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Совокупный портфель микрозаймов: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+mn-cs"/>
              </a:rPr>
              <a:t>16,1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млрд.руб.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31082" y="2852936"/>
            <a:ext cx="744696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в том числе, займы на развитие предпринимательской деятельности: </a:t>
            </a:r>
            <a:r>
              <a:rPr lang="ru-RU" sz="2000" b="1" dirty="0" smtClean="0">
                <a:solidFill>
                  <a:srgbClr val="FF0000"/>
                </a:solidFill>
              </a:rPr>
              <a:t>12</a:t>
            </a:r>
            <a:r>
              <a:rPr lang="ru-RU" sz="2000" b="1" dirty="0" smtClean="0">
                <a:solidFill>
                  <a:srgbClr val="FF0000"/>
                </a:solidFill>
                <a:cs typeface="+mn-cs"/>
              </a:rPr>
              <a:t>,9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млрд.руб.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54560" y="3645024"/>
            <a:ext cx="7892080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в том числе, займы на потребительские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нужды: 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cs typeface="+mn-cs"/>
              </a:rPr>
              <a:t>,16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млрд.руб.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(из них займы «до зарплаты» с ежедневным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начислением процента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cs typeface="+mn-cs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+mn-cs"/>
              </a:rPr>
              <a:t>0,15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млрд.руб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). </a:t>
            </a:r>
          </a:p>
          <a:p>
            <a:pPr>
              <a:spcBef>
                <a:spcPct val="50000"/>
              </a:spcBef>
              <a:defRPr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Это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позволяет оценить общий размер портфеля МФО в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+mn-cs"/>
              </a:rPr>
              <a:t>20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млрд. рублей, а с учетом КПК –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cs typeface="+mn-cs"/>
              </a:rPr>
              <a:t>35-37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млрд. руб.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55178"/>
            <a:ext cx="5868144" cy="1417638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Совокупный портфель микрозаймов  у МФО, входящих </a:t>
            </a:r>
            <a:b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саморегулируемые организации на 31.12.2011</a:t>
            </a: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541730"/>
              </p:ext>
            </p:extLst>
          </p:nvPr>
        </p:nvGraphicFramePr>
        <p:xfrm>
          <a:off x="-118814" y="692696"/>
          <a:ext cx="9286875" cy="60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46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5472608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финансирования МФО-членов НП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МиР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31.12.2011 (доли)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1362873"/>
              </p:ext>
            </p:extLst>
          </p:nvPr>
        </p:nvGraphicFramePr>
        <p:xfrm>
          <a:off x="107504" y="1484784"/>
          <a:ext cx="8747323" cy="456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942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57338"/>
            <a:ext cx="9144000" cy="455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Финансовая доступность включает в себя спектр, наличие и качество финансовых услуг для неохваченного и недостаточно охваченного финансовыми услугами населения и бизнеса;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Обеспечение финансовой доступности – важный фактор устойчивого социально – экономического развития;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По данным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G20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около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n-US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млрд. человек – почти </a:t>
            </a:r>
            <a:r>
              <a:rPr lang="en-US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65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населения развивающихся стран – не имеют доступа к формальным финансовым услугам;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В России около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30%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населения, или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50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млн. человек не имеют полноценного доступа к финансовым услугам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12" descr="header"/>
          <p:cNvPicPr>
            <a:picLocks noChangeAspect="1" noChangeArrowheads="1"/>
          </p:cNvPicPr>
          <p:nvPr/>
        </p:nvPicPr>
        <p:blipFill>
          <a:blip r:embed="rId2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259329" y="404813"/>
            <a:ext cx="43091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Финансовая доступность 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ее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значение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5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pic>
        <p:nvPicPr>
          <p:cNvPr id="5126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2049" y="260648"/>
            <a:ext cx="5940151" cy="1113879"/>
          </a:xfrm>
        </p:spPr>
        <p:txBody>
          <a:bodyPr/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Результаты мониторинга </a:t>
            </a:r>
            <a:r>
              <a:rPr lang="ru-RU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рынка 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микрофинансирования </a:t>
            </a:r>
            <a:r>
              <a:rPr lang="ru-RU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 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2009 - 2011 годы</a:t>
            </a:r>
            <a:b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23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981162"/>
              </p:ext>
            </p:extLst>
          </p:nvPr>
        </p:nvGraphicFramePr>
        <p:xfrm>
          <a:off x="179512" y="1497848"/>
          <a:ext cx="617083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516216" y="1484784"/>
            <a:ext cx="2520280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В 2011 году  средневзвешенная годовая ставка по выданным займам уменьшилась с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cs typeface="Tahoma" pitchFamily="34" charset="0"/>
              </a:rPr>
              <a:t>31.4%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до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cs typeface="Tahoma" pitchFamily="34" charset="0"/>
              </a:rPr>
              <a:t>27.0%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, также как и ставка по привлеченным сбережениям – с </a:t>
            </a:r>
            <a:r>
              <a:rPr lang="ru-RU" sz="1200" b="1" dirty="0" smtClean="0">
                <a:solidFill>
                  <a:srgbClr val="FF0000"/>
                </a:solidFill>
                <a:cs typeface="Tahoma" pitchFamily="34" charset="0"/>
              </a:rPr>
              <a:t>18.0%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до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cs typeface="Tahoma" pitchFamily="34" charset="0"/>
              </a:rPr>
              <a:t>17.2%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, и по инвестициям, займам/кредитам – с </a:t>
            </a:r>
            <a:r>
              <a:rPr lang="ru-RU" sz="1200" b="1" dirty="0" smtClean="0">
                <a:solidFill>
                  <a:srgbClr val="FF0000"/>
                </a:solidFill>
                <a:cs typeface="Tahoma" pitchFamily="34" charset="0"/>
              </a:rPr>
              <a:t>14.5%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до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cs typeface="Tahoma" pitchFamily="34" charset="0"/>
              </a:rPr>
              <a:t>10.1%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3717032"/>
            <a:ext cx="2520280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Рост конкуренции приводит к сужению спреда</a:t>
            </a:r>
          </a:p>
        </p:txBody>
      </p:sp>
    </p:spTree>
    <p:extLst>
      <p:ext uri="{BB962C8B-B14F-4D97-AF65-F5344CB8AC3E}">
        <p14:creationId xmlns:p14="http://schemas.microsoft.com/office/powerpoint/2010/main" xmlns="" val="14346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88969"/>
            <a:ext cx="7632848" cy="44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69608" y="116632"/>
            <a:ext cx="4970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Взаимосвязь точки безубыточности МФИ с размером займа и % ставкой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6703" y="1336154"/>
            <a:ext cx="6906950" cy="468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69608" y="188640"/>
            <a:ext cx="4970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взаимосвязи размера займа и % ставки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512" y="1340768"/>
            <a:ext cx="8482508" cy="4576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8520" y="31908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Влияние конкуренции на снижение процентных ставок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2149" y="693514"/>
            <a:ext cx="6142059" cy="50323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Критерии надежности МФО </a:t>
            </a: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618808751"/>
              </p:ext>
            </p:extLst>
          </p:nvPr>
        </p:nvGraphicFramePr>
        <p:xfrm>
          <a:off x="395536" y="1196752"/>
          <a:ext cx="45365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431666432"/>
              </p:ext>
            </p:extLst>
          </p:nvPr>
        </p:nvGraphicFramePr>
        <p:xfrm>
          <a:off x="1907704" y="3356992"/>
          <a:ext cx="4392488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12"/>
          <p:cNvGrpSpPr/>
          <p:nvPr/>
        </p:nvGrpSpPr>
        <p:grpSpPr>
          <a:xfrm>
            <a:off x="5292080" y="2132856"/>
            <a:ext cx="2258192" cy="1123324"/>
            <a:chOff x="3782971" y="648068"/>
            <a:chExt cx="2258192" cy="11233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82971" y="648068"/>
              <a:ext cx="2241020" cy="112332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909815" y="702904"/>
              <a:ext cx="2131348" cy="1013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Arial" charset="0"/>
                  <a:cs typeface="+mn-cs"/>
                </a:rPr>
                <a:t>12,32% </a:t>
              </a:r>
              <a:r>
                <a:rPr lang="ru-RU" sz="1600" kern="1200" dirty="0" smtClean="0">
                  <a:latin typeface="Arial" charset="0"/>
                  <a:cs typeface="+mn-cs"/>
                </a:rPr>
                <a:t>(нормативное значение 5%)</a:t>
              </a:r>
              <a:endParaRPr lang="ru-RU" sz="1600" kern="1200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6588224" y="4221088"/>
            <a:ext cx="2160402" cy="1053477"/>
            <a:chOff x="3317642" y="827721"/>
            <a:chExt cx="2160402" cy="1053477"/>
          </a:xfrm>
          <a:solidFill>
            <a:schemeClr val="bg1">
              <a:lumMod val="75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17642" y="827721"/>
              <a:ext cx="2160402" cy="105347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369069" y="879148"/>
              <a:ext cx="2057548" cy="950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172,16%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bg1"/>
                  </a:solidFill>
                </a:rPr>
                <a:t>(нормативное значение70%)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89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sz="1600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</a:t>
            </a:r>
            <a:r>
              <a:rPr lang="ru-RU" sz="16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| </a:t>
            </a:r>
            <a:r>
              <a:rPr lang="ru-RU" sz="1600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www.rusmicrofinance.ru</a:t>
            </a:r>
            <a:endParaRPr lang="ru-RU" sz="16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9874613"/>
              </p:ext>
            </p:extLst>
          </p:nvPr>
        </p:nvGraphicFramePr>
        <p:xfrm>
          <a:off x="251520" y="1112191"/>
          <a:ext cx="5830888" cy="2984500"/>
        </p:xfrm>
        <a:graphic>
          <a:graphicData uri="http://schemas.openxmlformats.org/presentationml/2006/ole">
            <p:oleObj spid="_x0000_s44041" name="Лист" r:id="rId4" imgW="5600767" imgH="2857454" progId="Excel.Sheet.8">
              <p:embed/>
            </p:oleObj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6300192" y="1412428"/>
            <a:ext cx="2520280" cy="25926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Средний размер </a:t>
            </a:r>
            <a:r>
              <a:rPr lang="ru-RU" sz="1200" dirty="0" err="1" smtClean="0">
                <a:solidFill>
                  <a:schemeClr val="tx1"/>
                </a:solidFill>
              </a:rPr>
              <a:t>микрокредита</a:t>
            </a:r>
            <a:r>
              <a:rPr lang="ru-RU" sz="1200" dirty="0" smtClean="0">
                <a:solidFill>
                  <a:schemeClr val="tx1"/>
                </a:solidFill>
              </a:rPr>
              <a:t>/</a:t>
            </a:r>
            <a:r>
              <a:rPr lang="ru-RU" sz="1200" dirty="0" err="1" smtClean="0">
                <a:solidFill>
                  <a:schemeClr val="tx1"/>
                </a:solidFill>
              </a:rPr>
              <a:t>микрозайма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70C0"/>
                </a:solidFill>
              </a:rPr>
              <a:t>120 тыс. рублей в небанковском секторе и 700 тыс. рублей у банков</a:t>
            </a:r>
          </a:p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Срок </a:t>
            </a:r>
            <a:r>
              <a:rPr lang="ru-RU" sz="1200" dirty="0" err="1" smtClean="0">
                <a:solidFill>
                  <a:schemeClr val="tx1"/>
                </a:solidFill>
              </a:rPr>
              <a:t>микрокредитования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от 2 мес. до 2 лет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                           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 smtClean="0">
                <a:solidFill>
                  <a:schemeClr val="tx1"/>
                </a:solidFill>
              </a:rPr>
              <a:t>до 1 года – 80%)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076725"/>
            <a:ext cx="7920880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ь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Объем портфеля микрозаймов на 31.12.2011 г. – 35-37 млрд. руб. (примерно), из них: </a:t>
            </a:r>
          </a:p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   на развитие бизнеса  -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60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%</a:t>
            </a:r>
          </a:p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   на потребительские нужды -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40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% (из них 10% на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PDL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724797"/>
            <a:ext cx="6912768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ь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Количество заемщиков на предпринимательские цели на 31.12.2011 г. – 200 000 </a:t>
            </a:r>
          </a:p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   около 20% заемщиков – начинающие предприниматели</a:t>
            </a:r>
          </a:p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   70% микрозаймов выдается в малых городах и на селе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372869"/>
            <a:ext cx="604867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ь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спрос на </a:t>
            </a:r>
            <a:r>
              <a:rPr lang="ru-RU" sz="1200" dirty="0" err="1" smtClean="0">
                <a:solidFill>
                  <a:schemeClr val="tx1"/>
                </a:solidFill>
                <a:latin typeface="Arial" charset="0"/>
              </a:rPr>
              <a:t>микрозаймы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– 320 млрд. руб., из них: </a:t>
            </a:r>
          </a:p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   на развитие существующего малого бизнеса  - около 80% </a:t>
            </a:r>
          </a:p>
          <a:p>
            <a:pPr lvl="0" eaLnBrk="0" hangingPunct="0"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   на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start up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– около 20%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9608" y="188640"/>
            <a:ext cx="4970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роста рынка 2003-2011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016" y="274638"/>
            <a:ext cx="601216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PDL –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явление для микрофинансирования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0" y="1533872"/>
            <a:ext cx="8964488" cy="4991472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Весной 2009 года рынок микрофинансирования встретился с новым для себя явлением – компаниями из сектора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PDL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(«займы до зарплаты» - международный термин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“Pay Day Loans”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Данные компании отличаются короткими сроками кредитования и малыми суммами в сочетании с высокими ставками: от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тысяч рублей от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дней до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месяца под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1-2 %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день.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Займы до зарплаты являются массовым кредитным продуктом «скорая финансовая помощь», обретшим высокую популярность в ходе глобального финансового кризиса. Высокие ставки данного продукта существуют и в таких экономически развитых странах, как США и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GB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(рынок США –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млрд.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Великобритании –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млрд. фунтов).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Согласно мировым стандартам,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PDL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выделяется в отдельную группу и не относятся к микрофинансированию. Высокие ставки прежде всего объясняются высокими рисками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Наиболее прозрачная часть компаний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PDL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регистрируется как МФО, меньшая часть – как кредитные кооперативы. Значительная доля этого рынка продолжает действовать в рамках общегражданского регулирования вне надзора.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Рынок займов до зарплаты в России составляет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 от общего объема микрозаймов. 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341438"/>
            <a:ext cx="8964488" cy="4906962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крупнейших МФО присоединились к институту финансового омбудсмена в 2011 году;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Реализуется международная программа по внедрению социальных стандартов деятельности МФИ, в которой принимает участие 40 крупнейших участников рынка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Совместно с Роспотребнадзором разработан курс «Юридические аспекты работы с заемщиками-потребителями. Взаимодействие с Роспотребнадзором», в рамках которого акцентируется внимание на вопросах защиты прав клиентов МФО;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Оказываются информационные услуги МФО в области соблюдения прав клиентов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4598"/>
            <a:ext cx="54726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Меры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 предпринимаемые  НАУМИР и НП </a:t>
            </a:r>
            <a:r>
              <a:rPr lang="ru-RU" sz="23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МиР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для улучшения защиты прав клиентов МФО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header"/>
          <p:cNvPicPr>
            <a:picLocks noChangeAspect="1" noChangeArrowheads="1"/>
          </p:cNvPicPr>
          <p:nvPr/>
        </p:nvPicPr>
        <p:blipFill>
          <a:blip r:embed="rId3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750" y="44450"/>
            <a:ext cx="5688013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Существующие вызовы 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необходимые дальнейшие шаги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в области регулирования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(Концепция 2012- 2016)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1628800"/>
            <a:ext cx="8999984" cy="4937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Нерегулируемые финансовые посредники и защита прав потребителей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(изменения в законодательство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развитие института финансового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омбудсмена)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«Освобождение» сектора кредитных кооперативов и МФО от «балласта»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Закрепление специфики налогообложения и банкротства КПК и МФО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Устранение регуляторного и надзорного арбитража в сельскохозяйственной кредитной кооперации и кредитной кооперации по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190-ФЗ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Профессионализация» МФО - кто в реестре? Эволюция законодательства 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микрофинансировании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и стандарты социального воздействия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Учет специфики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PayDay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Loans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и разумные решения в области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регулирования (обязательное саморегулирование или минимальный уставный капитал)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Повышение функционала банковской агентской модели и формирование устойчивых связок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«Банк – МФИ»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Про-активная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эволюция регулирования для электронных денег и мобильных финансовых услуг, формирование адекватного надзора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Обеспечения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синергии взаимодействия банков, МФИ и операторов электронных денег в решении общей задачи доступности финансовых услуг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eader"/>
          <p:cNvPicPr>
            <a:picLocks noChangeAspect="1" noChangeArrowheads="1"/>
          </p:cNvPicPr>
          <p:nvPr/>
        </p:nvPicPr>
        <p:blipFill>
          <a:blip r:embed="rId3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288" y="549275"/>
            <a:ext cx="5915025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Ожидаемые результаты - 2016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219200"/>
            <a:ext cx="9144000" cy="4937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Не менее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млн. человек получат доступ к финансовым услугам через систему банковских агентов и электронные/мобильные кошельки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Размер рынка небанковского микрофинансирования вырастет в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4-5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раз до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110 – 130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млрд. рублей за счет развития регулируемых кредитных кооперативов и микрофинансовых организаций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Акцент на малые города и начинающих предпринимателей: около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млн. субъектов предпринимательской деятельности и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млн. физических лиц будут получателями микрофинансовых услуг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Доля малого бизнеса в ВВП возрастет не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менее, чем на </a:t>
            </a:r>
            <a:r>
              <a:rPr lang="ru-RU" sz="25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 в том числе за счет поощрения предпринимательской инициативы и самозанятости малообеспеченных граждан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340768"/>
            <a:ext cx="8712968" cy="259228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5688632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Политика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G20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России в области повышения доступности фин. услуг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3645024"/>
            <a:ext cx="8226425" cy="25202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	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Разработку национального плана действий по расширению доступа к финансовым услугам;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Участие в Глобальном партнерстве для расширения доступа к финансовым услугам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GPFI)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гибкой системы финансирования для малых и средних предприятий.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1340767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Политика по повышению доступности финансовых услуг осуществляется Правительством Российской Федерации (РФ) в рамках международных обязательств России, принятых 11-12 ноября 2010 г. на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Сеульском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саммите «Группы 20». С целью повышения устойчивости экономического развития, создания рабочих мест и снижения рисков «Группа 20» приняла т.н. «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Сеульский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консенсус», где были выделены приоритеты государственной политики по целому ряду направлений, включая расширение доступа к финансовым услугам. Обязательства России в этой части, согласно «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Сеульскому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консенсусу», включают: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68637"/>
            <a:ext cx="56880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970213"/>
            <a:ext cx="914400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Национальное Партнерство Участников Микрофинансового Рынка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107031,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Москва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ул. Петровка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 15/13,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строение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5,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офис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500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9880557"/>
              </p:ext>
            </p:extLst>
          </p:nvPr>
        </p:nvGraphicFramePr>
        <p:xfrm>
          <a:off x="0" y="4437112"/>
          <a:ext cx="9144000" cy="156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565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Тел</a:t>
                      </a:r>
                      <a:r>
                        <a:rPr lang="en-US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./</a:t>
                      </a:r>
                      <a:r>
                        <a:rPr lang="ru-RU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Факс</a:t>
                      </a:r>
                      <a:r>
                        <a:rPr lang="en-US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:</a:t>
                      </a:r>
                      <a:r>
                        <a:rPr lang="ru-RU" sz="1800" b="1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b="1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+7 (495) 258-87-05,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+7 (495) 258-68-31,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+7 (495) 258-87-09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E-mail:</a:t>
                      </a:r>
                      <a:r>
                        <a:rPr lang="ru-RU" sz="1800" b="1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b="1" u="non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info@rmcenter.ru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  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header"/>
          <p:cNvPicPr>
            <a:picLocks noChangeAspect="1" noChangeArrowheads="1"/>
          </p:cNvPicPr>
          <p:nvPr/>
        </p:nvPicPr>
        <p:blipFill>
          <a:blip r:embed="rId2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611188" y="260350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Концепция НАУМИР по повышению доступности финансовых услуг (2008-2011)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827584" y="1484784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eader"/>
          <p:cNvPicPr>
            <a:picLocks noChangeAspect="1" noChangeArrowheads="1"/>
          </p:cNvPicPr>
          <p:nvPr/>
        </p:nvPicPr>
        <p:blipFill>
          <a:blip r:embed="rId3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56657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Ситуация с доступностью финансовых услуг </a:t>
            </a:r>
            <a:b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 начало 2008 года</a:t>
            </a:r>
          </a:p>
        </p:txBody>
      </p:sp>
      <p:pic>
        <p:nvPicPr>
          <p:cNvPr id="7172" name="Рисунок 1" descr="C:\Documents and Settings\Serge\Мои документы\Микрофинансирование\%B0 Рос контурн син залив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484313"/>
            <a:ext cx="5616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868863"/>
            <a:ext cx="9144000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Средняя обеспеченность регионов финансовыми услугами составляла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8-12 %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от уровня Москвы</a:t>
            </a:r>
          </a:p>
        </p:txBody>
      </p:sp>
      <p:pic>
        <p:nvPicPr>
          <p:cNvPr id="7174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header"/>
          <p:cNvPicPr>
            <a:picLocks noChangeAspect="1" noChangeArrowheads="1"/>
          </p:cNvPicPr>
          <p:nvPr/>
        </p:nvPicPr>
        <p:blipFill>
          <a:blip r:embed="rId2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4213" y="188913"/>
            <a:ext cx="5400675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Цели финансовой доступности, сформулированные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концепцией 2008-2011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263650"/>
            <a:ext cx="9144000" cy="490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Цели и задачи: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расширение и диверсификация филиальной сети банков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микрокредитование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развитие небанковских институтов микрофинансирования;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стимулирование новых технологий «дистанционного финансового обслуживания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», включая банковских агентов, электронные деньги и мобильные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фин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услуги;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повышение финансовой грамотности населения и мелкого бизнеса.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Ожидаемые результаты: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повышение доступности базовых финансовых услуг (кредитов и сбережений) не менее, чем в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раза;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формирование регулируемой национальной системы микрофинансирования и кредитной кооперации;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не менее </a:t>
            </a: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млн. мелких предпринимателей и физических лиц получат доступ к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микрофинансовым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услугам.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header"/>
          <p:cNvPicPr>
            <a:picLocks noChangeAspect="1" noChangeArrowheads="1"/>
          </p:cNvPicPr>
          <p:nvPr/>
        </p:nvPicPr>
        <p:blipFill>
          <a:blip r:embed="rId2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04813"/>
            <a:ext cx="6732588" cy="15843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Какие решения в области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регулирования были приняты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412875"/>
            <a:ext cx="9144000" cy="46577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Закон «О кредитной кооперации»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от 18.07.2009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Закон «О микрофинансовой деятельности и микрофинансовых организациях»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от 2.07.2010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Закон «О национальной платежной системе»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от 27.06.2011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Введение на рынках микрофинансирования и кредитной кооперации регулирования (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Минфин РФ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) и надзора (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ФСФР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Создание нормативно – правового регулирования деятельности банковских платежных агентов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Вовлечение МФИ, банковских агентов и операторов ЭД в борьбу с отмыванием преступных доходов и финансированием терроризма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Гос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. программа поддержки микрофинансирования (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Минэкономразвития РФ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ВЭБ/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МСП-Банк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3933056"/>
            <a:ext cx="91440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Как изменился </a:t>
            </a:r>
            <a:b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финансовый ландшафт за 4 года?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39"/>
            <a:ext cx="9144000" cy="3564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37449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\\server\Documents\ИНДИВИДУАЛЬНЫЕ ПАПКИ\Diachenko Max\Лого для конференции\Растровый формат\Организаторы\naum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949950"/>
            <a:ext cx="2055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одзаголовок 5"/>
          <p:cNvSpPr>
            <a:spLocks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www.rmcenter.ru | www.rusmicrofinance.ru</a:t>
            </a:r>
          </a:p>
        </p:txBody>
      </p:sp>
      <p:pic>
        <p:nvPicPr>
          <p:cNvPr id="11269" name="Picture 12" descr="header"/>
          <p:cNvPicPr>
            <a:picLocks noChangeAspect="1" noChangeArrowheads="1"/>
          </p:cNvPicPr>
          <p:nvPr/>
        </p:nvPicPr>
        <p:blipFill>
          <a:blip r:embed="rId4" cstate="print"/>
          <a:srcRect l="1212"/>
          <a:stretch>
            <a:fillRect/>
          </a:stretch>
        </p:blipFill>
        <p:spPr bwMode="auto">
          <a:xfrm>
            <a:off x="0" y="520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971550" y="115888"/>
            <a:ext cx="4679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Международное сравнение обеспеченности населения розничными финансовыми услугами (2007 г.)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68538" y="4724400"/>
            <a:ext cx="1655762" cy="720725"/>
          </a:xfrm>
          <a:prstGeom prst="wedgeRoundRectCallout">
            <a:avLst>
              <a:gd name="adj1" fmla="val -77638"/>
              <a:gd name="adj2" fmla="val 48390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1.585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тыс. евро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4663" y="5805488"/>
            <a:ext cx="2303462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latin typeface="Tahoma" pitchFamily="34" charset="0"/>
                <a:cs typeface="Tahoma" pitchFamily="34" charset="0"/>
              </a:rPr>
              <a:t>Источник: Центр экономических исследований МФПА.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751348">
            <a:off x="4427538" y="1557338"/>
            <a:ext cx="4716462" cy="3816350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Отношение совокупного объема банковских вкладов граждан и кредитов физическим лицам к численности населения, тыс. евро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2012</Words>
  <Application>Microsoft Office PowerPoint</Application>
  <PresentationFormat>Экран (4:3)</PresentationFormat>
  <Paragraphs>199</Paragraphs>
  <Slides>30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Лист</vt:lpstr>
      <vt:lpstr>Доступность финансовых услуг 2007-2012: прогресс, ожидания и вызовы</vt:lpstr>
      <vt:lpstr>Слайд 2</vt:lpstr>
      <vt:lpstr>Политика G20 и России в области повышения доступности фин. услуг </vt:lpstr>
      <vt:lpstr>Слайд 4</vt:lpstr>
      <vt:lpstr>Ситуация с доступностью финансовых услуг  на начало 2008 года</vt:lpstr>
      <vt:lpstr>Слайд 6</vt:lpstr>
      <vt:lpstr>Слайд 7</vt:lpstr>
      <vt:lpstr>Слайд 8</vt:lpstr>
      <vt:lpstr>Слайд 9</vt:lpstr>
      <vt:lpstr>Слайд 10</vt:lpstr>
      <vt:lpstr>Слайд 11</vt:lpstr>
      <vt:lpstr>Место микрофинансирования в архитектуре финансовой доступности</vt:lpstr>
      <vt:lpstr>Слайд 13</vt:lpstr>
      <vt:lpstr>Слайд 14</vt:lpstr>
      <vt:lpstr>Зависимость уровня регулирования от риска деятельности МФИ</vt:lpstr>
      <vt:lpstr>Слайд 16</vt:lpstr>
      <vt:lpstr>Результаты деятельности микрофинансовых организаций, входящих в существующие СРО (НП «МиР»  и НП «Институты развития МБ») на 31.12.2011 </vt:lpstr>
      <vt:lpstr>Совокупный портфель микрозаймов  у МФО, входящих  в саморегулируемые организации на 31.12.2011 </vt:lpstr>
      <vt:lpstr>Источники финансирования МФО-членов НП «МиР»  на 31.12.2011 (доли)</vt:lpstr>
      <vt:lpstr>Результаты мониторинга рынка микрофинансирования за 2009 - 2011 годы </vt:lpstr>
      <vt:lpstr>Слайд 21</vt:lpstr>
      <vt:lpstr>Слайд 22</vt:lpstr>
      <vt:lpstr>Слайд 23</vt:lpstr>
      <vt:lpstr>Критерии надежности МФО  </vt:lpstr>
      <vt:lpstr>Слайд 25</vt:lpstr>
      <vt:lpstr>PDL – новое явление для микрофинансирования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 Кривошеев</dc:creator>
  <cp:lastModifiedBy>User</cp:lastModifiedBy>
  <cp:revision>199</cp:revision>
  <dcterms:created xsi:type="dcterms:W3CDTF">2011-11-14T12:16:36Z</dcterms:created>
  <dcterms:modified xsi:type="dcterms:W3CDTF">2012-05-14T01:26:40Z</dcterms:modified>
</cp:coreProperties>
</file>