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9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3ECDE31-ADE7-42FB-9C7D-DEF285BF7EAF}" type="datetimeFigureOut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03746AA-FA8F-4054-8D93-3BD3BFA22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158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D8EAFDB-FE5F-4477-A19F-C27BF20B59EA}" type="datetime1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570B9C3-C6B6-4A29-AB31-3FC52EFC2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2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5BE31-1711-49DA-9CE9-C7743D769450}" type="datetime1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22C8-453F-47AF-8537-81FCEB10E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28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9AC0-0B32-4A57-A042-C5E736CD49D1}" type="datetime1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8E32F-8408-4209-88F8-9420EF6F4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71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C5104-3206-4CE6-ABE7-C1B9F751E092}" type="datetime1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FC511-F91D-4CE7-8B09-5989D8961E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0C94C6-325A-4645-A482-E83B7243F255}" type="datetime1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35B68E-6733-474F-865B-BE75572082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8855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0206AD-CA8A-4D75-9B00-C2CDB18D3521}" type="datetime1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E6C8E-E67E-44CB-B89E-09805A4581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549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637EAA-92CF-46B2-B900-691016AA9E71}" type="datetime1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4BC139-DA15-43CC-95EC-54BE991174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776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A0F7D6-F418-4BCD-9AA5-F973F9C5D7DC}" type="datetime1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60ADBD-59EA-4370-9750-CA0DD2E5A9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426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4FAE5-42B3-4B76-BE11-3DF82C445A9F}" type="datetime1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31807-4966-4CC3-9322-ED2FA4223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A179E2-CFC5-4CA0-940D-9AEB961E09B3}" type="datetime1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4BD38B-0DFE-4B10-94DC-A0CAFEF10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21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AF8857-3DA9-4AA0-B319-4E61174347C3}" type="datetime1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3DFBC00-25AF-4A86-82CC-C5796CAFD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AF8A7E-5531-4BD6-A02F-7A161F27BB07}" type="datetime1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599FD66-0DFA-4C55-9E39-EAAB367DB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9" r:id="rId2"/>
    <p:sldLayoutId id="2147483804" r:id="rId3"/>
    <p:sldLayoutId id="2147483805" r:id="rId4"/>
    <p:sldLayoutId id="2147483806" r:id="rId5"/>
    <p:sldLayoutId id="2147483807" r:id="rId6"/>
    <p:sldLayoutId id="2147483800" r:id="rId7"/>
    <p:sldLayoutId id="2147483808" r:id="rId8"/>
    <p:sldLayoutId id="2147483809" r:id="rId9"/>
    <p:sldLayoutId id="2147483801" r:id="rId10"/>
    <p:sldLayoutId id="214748380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4"/>
          <p:cNvSpPr>
            <a:spLocks noGrp="1"/>
          </p:cNvSpPr>
          <p:nvPr>
            <p:ph type="ctrTitle"/>
          </p:nvPr>
        </p:nvSpPr>
        <p:spPr>
          <a:xfrm>
            <a:off x="613718" y="1275110"/>
            <a:ext cx="7772400" cy="182976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Стратегия-2020: реформа банковского и финансового сектора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650" y="4076700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ru-RU" sz="2500" i="1" smtClean="0"/>
              <a:t>С.М. Дробышевский</a:t>
            </a:r>
          </a:p>
          <a:p>
            <a:pPr marR="0">
              <a:lnSpc>
                <a:spcPct val="80000"/>
              </a:lnSpc>
            </a:pPr>
            <a:r>
              <a:rPr lang="ru-RU" sz="2500" i="1" smtClean="0"/>
              <a:t>Гайдаровские чтения-2012</a:t>
            </a:r>
          </a:p>
          <a:p>
            <a:pPr marR="0">
              <a:lnSpc>
                <a:spcPct val="80000"/>
              </a:lnSpc>
            </a:pPr>
            <a:r>
              <a:rPr lang="ru-RU" sz="2500" i="1" smtClean="0"/>
              <a:t>Улан-Удэ, 14 мая 2012 г.</a:t>
            </a:r>
          </a:p>
        </p:txBody>
      </p:sp>
      <p:pic>
        <p:nvPicPr>
          <p:cNvPr id="10244" name="Picture 7" descr="IEP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3350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6659563" y="692150"/>
            <a:ext cx="1908175" cy="4000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Стратегия</a:t>
            </a:r>
            <a:r>
              <a:rPr lang="ru-RU" sz="2000" b="1" dirty="0">
                <a:latin typeface="+mj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j-lt"/>
              </a:rPr>
              <a:t>2020</a:t>
            </a:r>
            <a:r>
              <a:rPr lang="ru-RU" sz="2000" b="1" dirty="0">
                <a:latin typeface="+mj-lt"/>
              </a:rPr>
              <a:t> </a:t>
            </a:r>
          </a:p>
        </p:txBody>
      </p:sp>
      <p:sp>
        <p:nvSpPr>
          <p:cNvPr id="2" name="Подзаголовок 2"/>
          <p:cNvSpPr>
            <a:spLocks/>
          </p:cNvSpPr>
          <p:nvPr/>
        </p:nvSpPr>
        <p:spPr bwMode="auto">
          <a:xfrm>
            <a:off x="755650" y="29972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/>
          <a:p>
            <a:pPr algn="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2500" i="1">
                <a:solidFill>
                  <a:schemeClr val="tx2"/>
                </a:solidFill>
              </a:rPr>
              <a:t>( по материалам  рабочей группы №10)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Объект 3"/>
          <p:cNvGraphicFramePr>
            <a:graphicFrameLocks noGrp="1"/>
          </p:cNvGraphicFramePr>
          <p:nvPr>
            <p:ph idx="1"/>
          </p:nvPr>
        </p:nvGraphicFramePr>
        <p:xfrm>
          <a:off x="744538" y="1481138"/>
          <a:ext cx="7654925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3" imgW="8230313" imgH="4865030" progId="Excel.Chart.8">
                  <p:embed/>
                </p:oleObj>
              </mc:Choice>
              <mc:Fallback>
                <p:oleObj r:id="rId3" imgW="8230313" imgH="4865030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1481138"/>
                        <a:ext cx="7654925" cy="452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800DEB-EC93-4AFF-900D-BE3F29C0CA85}" type="slidenum">
              <a:rPr lang="ru-RU"/>
              <a:pPr eaLnBrk="1" hangingPunct="1"/>
              <a:t>2</a:t>
            </a:fld>
            <a:endParaRPr lang="ru-RU"/>
          </a:p>
        </p:txBody>
      </p:sp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Развитие сектора в 2000–2010 годах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457200" y="1290638"/>
            <a:ext cx="8229600" cy="5162550"/>
          </a:xfrm>
        </p:spPr>
        <p:txBody>
          <a:bodyPr/>
          <a:lstStyle/>
          <a:p>
            <a:pPr algn="just">
              <a:lnSpc>
                <a:spcPct val="70000"/>
              </a:lnSpc>
            </a:pPr>
            <a:r>
              <a:rPr lang="ru-RU" sz="2200" b="1" smtClean="0"/>
              <a:t>Неустойчивость системы</a:t>
            </a:r>
            <a:r>
              <a:rPr lang="ru-RU" sz="2200" smtClean="0"/>
              <a:t>: периодические (раз в 3–5 лет) банковские и финансовые кризисы. Причины:</a:t>
            </a:r>
          </a:p>
          <a:p>
            <a:pPr lvl="1" algn="just">
              <a:lnSpc>
                <a:spcPct val="70000"/>
              </a:lnSpc>
            </a:pPr>
            <a:r>
              <a:rPr lang="ru-RU" sz="1900" smtClean="0"/>
              <a:t>Денежная, валютная и процентная политика, создающая высокую зависимость от притоков-оттоков капитала;</a:t>
            </a:r>
          </a:p>
          <a:p>
            <a:pPr lvl="1" algn="just">
              <a:lnSpc>
                <a:spcPct val="70000"/>
              </a:lnSpc>
            </a:pPr>
            <a:r>
              <a:rPr lang="ru-RU" sz="1900" smtClean="0"/>
              <a:t>Слабый и формальный надзор за фрагментарной системой;</a:t>
            </a:r>
          </a:p>
          <a:p>
            <a:pPr lvl="1" algn="just">
              <a:lnSpc>
                <a:spcPct val="70000"/>
              </a:lnSpc>
            </a:pPr>
            <a:r>
              <a:rPr lang="ru-RU" sz="1900" smtClean="0"/>
              <a:t>Низкий уровень доверия к системе;</a:t>
            </a:r>
          </a:p>
          <a:p>
            <a:pPr lvl="1" algn="just">
              <a:lnSpc>
                <a:spcPct val="70000"/>
              </a:lnSpc>
            </a:pPr>
            <a:r>
              <a:rPr lang="ru-RU" sz="1900" smtClean="0"/>
              <a:t>Отсутствие действенных инструментов хеджирования.</a:t>
            </a:r>
          </a:p>
          <a:p>
            <a:pPr algn="just">
              <a:lnSpc>
                <a:spcPct val="70000"/>
              </a:lnSpc>
            </a:pPr>
            <a:r>
              <a:rPr lang="ru-RU" sz="2200" b="1" smtClean="0"/>
              <a:t>Низкая конкурентоспособность </a:t>
            </a:r>
            <a:r>
              <a:rPr lang="ru-RU" sz="2200" smtClean="0"/>
              <a:t>и неразвитость ряда финансовых рынков. Причины:</a:t>
            </a:r>
          </a:p>
          <a:p>
            <a:pPr lvl="1" algn="just">
              <a:lnSpc>
                <a:spcPct val="70000"/>
              </a:lnSpc>
            </a:pPr>
            <a:r>
              <a:rPr lang="ru-RU" sz="1900" smtClean="0"/>
              <a:t>Проблемы нормативной базы (отсутствие или чрезмерная жесткость);</a:t>
            </a:r>
          </a:p>
          <a:p>
            <a:pPr lvl="1" algn="just">
              <a:lnSpc>
                <a:spcPct val="70000"/>
              </a:lnSpc>
            </a:pPr>
            <a:r>
              <a:rPr lang="ru-RU" sz="1900" smtClean="0"/>
              <a:t>Плохая инфраструктура;</a:t>
            </a:r>
          </a:p>
          <a:p>
            <a:pPr lvl="1" algn="just">
              <a:lnSpc>
                <a:spcPct val="70000"/>
              </a:lnSpc>
            </a:pPr>
            <a:r>
              <a:rPr lang="ru-RU" sz="1900" smtClean="0"/>
              <a:t>Судебная система и корпоративное управление.</a:t>
            </a:r>
          </a:p>
          <a:p>
            <a:pPr algn="just">
              <a:lnSpc>
                <a:spcPct val="70000"/>
              </a:lnSpc>
            </a:pPr>
            <a:r>
              <a:rPr lang="ru-RU" sz="2200" b="1" smtClean="0"/>
              <a:t>Отсутствие внутреннего долгосрочного инвестора</a:t>
            </a:r>
            <a:r>
              <a:rPr lang="ru-RU" sz="2200" smtClean="0"/>
              <a:t>. Причины:</a:t>
            </a:r>
          </a:p>
          <a:p>
            <a:pPr lvl="1" algn="just">
              <a:lnSpc>
                <a:spcPct val="70000"/>
              </a:lnSpc>
            </a:pPr>
            <a:r>
              <a:rPr lang="ru-RU" sz="1900" smtClean="0"/>
              <a:t>Высокая инфляция;</a:t>
            </a:r>
          </a:p>
          <a:p>
            <a:pPr lvl="1" algn="just">
              <a:lnSpc>
                <a:spcPct val="70000"/>
              </a:lnSpc>
            </a:pPr>
            <a:r>
              <a:rPr lang="ru-RU" sz="1900" smtClean="0"/>
              <a:t>Низкое доверие к национальной валюте;</a:t>
            </a:r>
          </a:p>
          <a:p>
            <a:pPr lvl="1" algn="just">
              <a:lnSpc>
                <a:spcPct val="70000"/>
              </a:lnSpc>
            </a:pPr>
            <a:r>
              <a:rPr lang="ru-RU" sz="1900" smtClean="0"/>
              <a:t>Пробелы в правовом регулировании;</a:t>
            </a:r>
          </a:p>
          <a:p>
            <a:pPr lvl="1" algn="just">
              <a:lnSpc>
                <a:spcPct val="70000"/>
              </a:lnSpc>
            </a:pPr>
            <a:r>
              <a:rPr lang="ru-RU" sz="1900" smtClean="0"/>
              <a:t>Непоследовательность государственной политики.</a:t>
            </a:r>
          </a:p>
        </p:txBody>
      </p:sp>
      <p:sp>
        <p:nvSpPr>
          <p:cNvPr id="1126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AE7A05-17C6-412D-A608-8F66A01651F9}" type="slidenum">
              <a:rPr lang="ru-RU"/>
              <a:pPr eaLnBrk="1" hangingPunct="1"/>
              <a:t>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000" dirty="0" smtClean="0"/>
              <a:t>Основные риски и проблемы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457200" y="1290638"/>
            <a:ext cx="8229600" cy="5162550"/>
          </a:xfrm>
        </p:spPr>
        <p:txBody>
          <a:bodyPr>
            <a:normAutofit lnSpcReduction="10000"/>
          </a:bodyPr>
          <a:lstStyle/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2200" b="1" smtClean="0"/>
              <a:t>Сценарий форсированного развития </a:t>
            </a:r>
            <a:r>
              <a:rPr lang="ru-RU" sz="2200" smtClean="0"/>
              <a:t>за счет чрезмерного использования внешнего капитала или иностранной поддержки сектора. Основная проблема: пузыри и неустойчивость.</a:t>
            </a:r>
          </a:p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2200" b="1" smtClean="0"/>
              <a:t>Сценарий сбалансированного роста</a:t>
            </a:r>
            <a:r>
              <a:rPr lang="ru-RU" sz="2200" smtClean="0"/>
              <a:t> предполагает рост активов банковской системы к 2020 г. до 95% ВВП,  а капитализации фондового рынка до 105-110% ВВП. Составляющие:</a:t>
            </a:r>
          </a:p>
          <a:p>
            <a:pPr marL="621792" lvl="1" algn="just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2000" b="1" smtClean="0"/>
              <a:t>Обеспечение роста внутренними ресурсами,</a:t>
            </a:r>
          </a:p>
          <a:p>
            <a:pPr marL="621792" lvl="1" algn="just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2000" b="1" smtClean="0"/>
              <a:t>Консолидация банковской системы, повышение ее устойчивости, очищение от криминальных элементов,</a:t>
            </a:r>
          </a:p>
          <a:p>
            <a:pPr marL="621792" lvl="1" algn="just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2000" b="1" smtClean="0"/>
              <a:t>Правовые и налоговые реформы, совершенствование институтов.</a:t>
            </a:r>
          </a:p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2200" b="1" smtClean="0"/>
              <a:t>Инерционный сценарий </a:t>
            </a:r>
            <a:r>
              <a:rPr lang="ru-RU" sz="2200" smtClean="0"/>
              <a:t>предполагает отсутствие форсированного роста и институциональных реформ. Рынок будет оставаться непривлекательным. Стагнация в банковском секторе и дальнейшая потеря конкурентоспособности финансового сектора. </a:t>
            </a:r>
            <a:endParaRPr lang="ru-RU" sz="2200" b="1" smtClean="0"/>
          </a:p>
        </p:txBody>
      </p:sp>
      <p:sp>
        <p:nvSpPr>
          <p:cNvPr id="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85B5B7-F981-4C8F-A7C7-9CD886D36875}" type="slidenum">
              <a:rPr lang="ru-RU"/>
              <a:pPr eaLnBrk="1" hangingPunct="1"/>
              <a:t>4</a:t>
            </a:fld>
            <a:endParaRPr lang="ru-RU"/>
          </a:p>
        </p:txBody>
      </p:sp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000" dirty="0" smtClean="0"/>
              <a:t>Сценарии развития до 2020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2"/>
          <p:cNvSpPr>
            <a:spLocks noGrp="1"/>
          </p:cNvSpPr>
          <p:nvPr>
            <p:ph idx="1"/>
          </p:nvPr>
        </p:nvSpPr>
        <p:spPr>
          <a:xfrm>
            <a:off x="0" y="1052513"/>
            <a:ext cx="9036050" cy="5184775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tabLst>
                <a:tab pos="4037013" algn="l"/>
              </a:tabLst>
            </a:pPr>
            <a:r>
              <a:rPr lang="ru-RU" sz="2200" b="1" smtClean="0"/>
              <a:t>Макроэкономическая политика:</a:t>
            </a:r>
            <a:r>
              <a:rPr lang="ru-RU" sz="2200" smtClean="0"/>
              <a:t> переход от формирования денежного предложения за счет операций на валютном рынке к его обеспечению за счет операций на рынке внутренних долговых обязательств и рефинансирования банковской системы.</a:t>
            </a:r>
          </a:p>
          <a:p>
            <a:pPr algn="just">
              <a:lnSpc>
                <a:spcPct val="90000"/>
              </a:lnSpc>
              <a:tabLst>
                <a:tab pos="4037013" algn="l"/>
              </a:tabLst>
            </a:pPr>
            <a:r>
              <a:rPr lang="ru-RU" sz="2200" b="1" smtClean="0"/>
              <a:t>Расчистка и повышение устойчивости банковской системы</a:t>
            </a:r>
            <a:r>
              <a:rPr lang="ru-RU" sz="2200" smtClean="0"/>
              <a:t>:</a:t>
            </a:r>
          </a:p>
          <a:p>
            <a:pPr lvl="1" algn="just">
              <a:lnSpc>
                <a:spcPct val="90000"/>
              </a:lnSpc>
              <a:tabLst>
                <a:tab pos="4037013" algn="l"/>
              </a:tabLst>
            </a:pPr>
            <a:r>
              <a:rPr lang="ru-RU" sz="1900" smtClean="0"/>
              <a:t>Повышение минимального размера капитала. </a:t>
            </a:r>
          </a:p>
          <a:p>
            <a:pPr lvl="1" algn="just">
              <a:lnSpc>
                <a:spcPct val="90000"/>
              </a:lnSpc>
              <a:tabLst>
                <a:tab pos="4037013" algn="l"/>
              </a:tabLst>
            </a:pPr>
            <a:r>
              <a:rPr lang="ru-RU" sz="1900" smtClean="0"/>
              <a:t>Качественное изменение микропруденциального надзора</a:t>
            </a:r>
            <a:r>
              <a:rPr lang="ru-RU" sz="2000" smtClean="0"/>
              <a:t>.</a:t>
            </a:r>
          </a:p>
          <a:p>
            <a:pPr lvl="2" algn="just">
              <a:lnSpc>
                <a:spcPct val="90000"/>
              </a:lnSpc>
              <a:tabLst>
                <a:tab pos="4037013" algn="l"/>
              </a:tabLst>
            </a:pPr>
            <a:r>
              <a:rPr lang="ru-RU" sz="1800" smtClean="0"/>
              <a:t>Мотивированное суждение;</a:t>
            </a:r>
          </a:p>
          <a:p>
            <a:pPr lvl="2" algn="just">
              <a:lnSpc>
                <a:spcPct val="90000"/>
              </a:lnSpc>
              <a:tabLst>
                <a:tab pos="4037013" algn="l"/>
              </a:tabLst>
            </a:pPr>
            <a:r>
              <a:rPr lang="ru-RU" sz="1800" smtClean="0"/>
              <a:t>Аудит по МСФО;</a:t>
            </a:r>
          </a:p>
          <a:p>
            <a:pPr lvl="2" algn="just">
              <a:lnSpc>
                <a:spcPct val="90000"/>
              </a:lnSpc>
              <a:tabLst>
                <a:tab pos="4037013" algn="l"/>
              </a:tabLst>
            </a:pPr>
            <a:r>
              <a:rPr lang="ru-RU" sz="1800" smtClean="0"/>
              <a:t>Регулярное стресс-тестирование.</a:t>
            </a:r>
          </a:p>
          <a:p>
            <a:pPr lvl="1" algn="just">
              <a:lnSpc>
                <a:spcPct val="90000"/>
              </a:lnSpc>
              <a:tabLst>
                <a:tab pos="4037013" algn="l"/>
              </a:tabLst>
            </a:pPr>
            <a:r>
              <a:rPr lang="ru-RU" sz="1900" smtClean="0"/>
              <a:t>Стимулирование безналичного оборота</a:t>
            </a:r>
          </a:p>
          <a:p>
            <a:pPr algn="just">
              <a:lnSpc>
                <a:spcPct val="90000"/>
              </a:lnSpc>
              <a:tabLst>
                <a:tab pos="4037013" algn="l"/>
              </a:tabLst>
            </a:pPr>
            <a:r>
              <a:rPr lang="ru-RU" sz="2200" b="1" smtClean="0"/>
              <a:t>Создание системы макропруденциального рег</a:t>
            </a:r>
            <a:r>
              <a:rPr lang="ru-RU" sz="2200" b="1" smtClean="0">
                <a:latin typeface="Arial" charset="0"/>
              </a:rPr>
              <a:t>у</a:t>
            </a:r>
            <a:r>
              <a:rPr lang="ru-RU" sz="2200" b="1" smtClean="0"/>
              <a:t>л</a:t>
            </a:r>
            <a:r>
              <a:rPr lang="ru-RU" sz="2200" b="1" smtClean="0">
                <a:latin typeface="Arial" charset="0"/>
              </a:rPr>
              <a:t>и</a:t>
            </a:r>
            <a:r>
              <a:rPr lang="ru-RU" sz="2200" b="1" smtClean="0"/>
              <a:t>рования</a:t>
            </a:r>
            <a:r>
              <a:rPr lang="ru-RU" sz="2200" smtClean="0"/>
              <a:t>, в частности, Совета по финансовой стабильности, а </a:t>
            </a:r>
            <a:r>
              <a:rPr lang="ru-RU" sz="2200" b="1" smtClean="0"/>
              <a:t>также оптимизация структуры надзорных органов</a:t>
            </a:r>
            <a:r>
              <a:rPr lang="ru-RU" sz="2200" smtClean="0"/>
              <a:t> (один вопрос – один регулятор или контролер)</a:t>
            </a:r>
          </a:p>
        </p:txBody>
      </p:sp>
      <p:sp>
        <p:nvSpPr>
          <p:cNvPr id="13315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E340FA-C7CA-439D-9B86-552E22351D97}" type="slidenum">
              <a:rPr lang="ru-RU"/>
              <a:pPr eaLnBrk="1" hangingPunct="1"/>
              <a:t>5</a:t>
            </a:fld>
            <a:endParaRPr lang="ru-RU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anchor="b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Задача 1: повышение устойчивости финансового сектора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4525963"/>
          </a:xfrm>
        </p:spPr>
        <p:txBody>
          <a:bodyPr/>
          <a:lstStyle/>
          <a:p>
            <a:pPr algn="just">
              <a:tabLst>
                <a:tab pos="4037013" algn="l"/>
              </a:tabLst>
            </a:pPr>
            <a:r>
              <a:rPr lang="ru-RU" sz="2200" b="1" dirty="0" smtClean="0"/>
              <a:t>Российский МСФО и стандарты раскрытия, дорожная карта Базель 2 и Базель 3</a:t>
            </a:r>
          </a:p>
          <a:p>
            <a:pPr algn="just">
              <a:tabLst>
                <a:tab pos="4037013" algn="l"/>
              </a:tabLst>
            </a:pPr>
            <a:r>
              <a:rPr lang="ru-RU" sz="2200" b="1" dirty="0" smtClean="0"/>
              <a:t>Система защиты прав потребителей финансовых услуг</a:t>
            </a:r>
            <a:r>
              <a:rPr lang="ru-RU" sz="2200" dirty="0" smtClean="0"/>
              <a:t>: </a:t>
            </a:r>
          </a:p>
          <a:p>
            <a:pPr lvl="1" algn="just">
              <a:tabLst>
                <a:tab pos="4037013" algn="l"/>
              </a:tabLst>
            </a:pPr>
            <a:r>
              <a:rPr lang="ru-RU" sz="2000" dirty="0" smtClean="0"/>
              <a:t>Финансовый омбудсмен</a:t>
            </a:r>
          </a:p>
          <a:p>
            <a:pPr lvl="1" algn="just">
              <a:tabLst>
                <a:tab pos="4037013" algn="l"/>
              </a:tabLst>
            </a:pPr>
            <a:r>
              <a:rPr lang="ru-RU" sz="2000" dirty="0" smtClean="0"/>
              <a:t>Реформирование законодательства о </a:t>
            </a:r>
            <a:r>
              <a:rPr lang="ru-RU" sz="2000" dirty="0" smtClean="0"/>
              <a:t>защите </a:t>
            </a:r>
            <a:r>
              <a:rPr lang="ru-RU" sz="2000" dirty="0" smtClean="0"/>
              <a:t>потребителей:</a:t>
            </a:r>
          </a:p>
          <a:p>
            <a:pPr lvl="2" algn="just">
              <a:tabLst>
                <a:tab pos="4037013" algn="l"/>
              </a:tabLst>
            </a:pPr>
            <a:r>
              <a:rPr lang="ru-RU" sz="1800" dirty="0" smtClean="0"/>
              <a:t>Распространение норм закона на сферу финансовых услуг или подготовка самостоятельного закона;</a:t>
            </a:r>
          </a:p>
          <a:p>
            <a:pPr lvl="2" algn="just">
              <a:tabLst>
                <a:tab pos="4037013" algn="l"/>
              </a:tabLst>
            </a:pPr>
            <a:r>
              <a:rPr lang="ru-RU" sz="1800" dirty="0" smtClean="0"/>
              <a:t>Коллективные иски.</a:t>
            </a:r>
          </a:p>
          <a:p>
            <a:pPr lvl="1" algn="just">
              <a:tabLst>
                <a:tab pos="4037013" algn="l"/>
              </a:tabLst>
            </a:pPr>
            <a:r>
              <a:rPr lang="ru-RU" sz="2000" dirty="0" smtClean="0"/>
              <a:t>Стандартизированные типовые договоры</a:t>
            </a:r>
          </a:p>
          <a:p>
            <a:pPr algn="just">
              <a:tabLst>
                <a:tab pos="4037013" algn="l"/>
              </a:tabLst>
            </a:pPr>
            <a:endParaRPr lang="ru-RU" dirty="0" smtClean="0"/>
          </a:p>
          <a:p>
            <a:pPr>
              <a:tabLst>
                <a:tab pos="4037013" algn="l"/>
              </a:tabLst>
            </a:pPr>
            <a:endParaRPr lang="ru-RU" dirty="0" smtClean="0"/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C426B1-F2C0-4433-94EE-10FB4D8D24CC}" type="slidenum">
              <a:rPr lang="ru-RU"/>
              <a:pPr eaLnBrk="1" hangingPunct="1"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200" b="1" smtClean="0"/>
              <a:t>Стимулирование конкуренции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2000" smtClean="0"/>
              <a:t>Приватизация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2000" smtClean="0"/>
              <a:t>Снятие барьеров для вхождения международных банков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200" b="1" smtClean="0"/>
              <a:t>Создание конкурентоспособной инфраструктуры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2000" smtClean="0"/>
              <a:t>Снижение доли ЦБ в капитале торговых площадок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2000" smtClean="0"/>
              <a:t>Обновление технологий торгов и программного обеспечения биржи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2000" smtClean="0"/>
              <a:t>Создание центрального депозитария; закрепление за ним функций финализации расчетов по ценным бумагам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2000" smtClean="0"/>
              <a:t>Внедрение центрального контрагента. Капитализация клиринговой системы и построение современного риск-менеджмента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2000" smtClean="0"/>
              <a:t>Создание единого ресурса корпоративной информации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2000" smtClean="0"/>
              <a:t>Гармонизация эмиссионных процедур с ведущими международными финансовыми центрами. Возможность предоставления части информации на английском языке.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b="1" smtClean="0"/>
          </a:p>
        </p:txBody>
      </p:sp>
      <p:sp>
        <p:nvSpPr>
          <p:cNvPr id="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294968-7668-4376-8B91-9D1E48B9B1AD}" type="slidenum">
              <a:rPr lang="ru-RU"/>
              <a:pPr eaLnBrk="1" hangingPunct="1"/>
              <a:t>7</a:t>
            </a:fld>
            <a:endParaRPr lang="ru-RU"/>
          </a:p>
        </p:txBody>
      </p:sp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Задача 2: повышение конкурентоспособности сектора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937125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200" b="1" dirty="0" smtClean="0"/>
              <a:t>Снятие правовых барьеров,</a:t>
            </a:r>
            <a:r>
              <a:rPr lang="ru-RU" sz="2200" dirty="0" smtClean="0"/>
              <a:t> препятствующих использованию российских площадок для осуществления сделок российским и иностранным капиталом, а также развитию современных финансовых продуктов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200" b="1" dirty="0" smtClean="0"/>
              <a:t>Развитие саморегулируемых организаций и создание на их основе стандартов проведения сделок</a:t>
            </a:r>
            <a:r>
              <a:rPr lang="ru-RU" sz="2200" dirty="0" smtClean="0"/>
              <a:t> (русская </a:t>
            </a:r>
            <a:r>
              <a:rPr lang="en-US" sz="2200" dirty="0" smtClean="0"/>
              <a:t>ISDA, </a:t>
            </a:r>
            <a:r>
              <a:rPr lang="ru-RU" sz="2200" dirty="0" smtClean="0"/>
              <a:t>синдицированные кредиты, секьюритизация и др.)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200" b="1" dirty="0" smtClean="0"/>
              <a:t>Совершенствование системы разрешения споров: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2000" dirty="0" smtClean="0"/>
              <a:t>Специализированные и третейские суды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2000" dirty="0" smtClean="0"/>
              <a:t>Финансовая грамотность судей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200" b="1" dirty="0" smtClean="0"/>
              <a:t>Корпоративное управление: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2000" dirty="0" smtClean="0"/>
              <a:t>раскрытие информации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2000" dirty="0" smtClean="0"/>
              <a:t>Ответственность за убытки</a:t>
            </a:r>
          </a:p>
          <a:p>
            <a:pPr marL="274638" lvl="1" indent="0" fontAlgn="auto">
              <a:spcBef>
                <a:spcPts val="324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Комментарий: многими из этих вопросов детально занимается рабочая группа Волошина. 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ru-RU" dirty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9A5205-A50D-46EA-B0B2-A75A5E504CBA}" type="slidenum">
              <a:rPr lang="ru-RU"/>
              <a:pPr eaLnBrk="1" hangingPunct="1"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800" b="1" dirty="0" smtClean="0"/>
              <a:t>Развитие конкуренции в сфере организации сбережений населения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1600" dirty="0" smtClean="0"/>
              <a:t>Стимулирование активного развития НПФ и ИКИ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1600" dirty="0" smtClean="0"/>
              <a:t>Создание индивидуальных и корпоративных пенсионных счетов, индивидуальных счетов накоплений на образование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1600" dirty="0" smtClean="0"/>
              <a:t>Освобождение долгосрочных инвестиций от налога, оптимизация налогообложения коллективных инвестиций (доверительного управления)</a:t>
            </a:r>
            <a:endParaRPr lang="ru-RU" sz="1800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800" b="1" dirty="0" smtClean="0"/>
              <a:t>Создание компенсационной системы на рынке ценных бумаг и в сфере коллективных инвестиций, системы страхования пенсионных накоплений и инвестиций граждан, а также совершенствование системы гарантий обязательств в части пенсионных накоплений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800" b="1" dirty="0" smtClean="0"/>
              <a:t>Создание системы финансового консультирования и проведения мероприятий по повышению финансовой грамотности.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800" b="1" dirty="0" smtClean="0"/>
              <a:t>Повышение доступности финансовых услуг, в том числе в ходе приватизации. Использование приватизации для стимулирования долгосрочных инвестиций.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sz="2200" b="1" dirty="0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487B4E-55FA-446A-9F75-B388DABE577A}" type="slidenum">
              <a:rPr lang="ru-RU"/>
              <a:pPr eaLnBrk="1" hangingPunct="1"/>
              <a:t>9</a:t>
            </a:fld>
            <a:endParaRPr lang="ru-RU"/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Задача 3: развитие внутренних долгосрочных инвестиций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1236</TotalTime>
  <Words>658</Words>
  <Application>Microsoft Office PowerPoint</Application>
  <PresentationFormat>Экран (4:3)</PresentationFormat>
  <Paragraphs>82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Lucida Sans Unicode</vt:lpstr>
      <vt:lpstr>Wingdings 3</vt:lpstr>
      <vt:lpstr>Verdana</vt:lpstr>
      <vt:lpstr>Wingdings 2</vt:lpstr>
      <vt:lpstr>Calibri</vt:lpstr>
      <vt:lpstr>Открытая</vt:lpstr>
      <vt:lpstr>Диаграмма Microsoft Office Excel</vt:lpstr>
      <vt:lpstr>Стратегия-2020: реформа банковского и финансового сектора</vt:lpstr>
      <vt:lpstr>Развитие сектора в 2000–2010 годах</vt:lpstr>
      <vt:lpstr>Основные риски и проблемы</vt:lpstr>
      <vt:lpstr>Сценарии развития до 2020 года</vt:lpstr>
      <vt:lpstr>Презентация PowerPoint</vt:lpstr>
      <vt:lpstr>Презентация PowerPoint</vt:lpstr>
      <vt:lpstr>Задача 2: повышение конкурентоспособности сектора</vt:lpstr>
      <vt:lpstr>Презентация PowerPoint</vt:lpstr>
      <vt:lpstr>Задача 3: развитие внутренних долгосрочных инвестиций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Банковский и финансовый сектор</dc:title>
  <dc:creator>Юдаева Ксения Валентиновна</dc:creator>
  <cp:lastModifiedBy>Лопатина Елена Юрьевна</cp:lastModifiedBy>
  <cp:revision>41</cp:revision>
  <dcterms:created xsi:type="dcterms:W3CDTF">2011-06-03T10:16:52Z</dcterms:created>
  <dcterms:modified xsi:type="dcterms:W3CDTF">2012-05-18T07:31:58Z</dcterms:modified>
</cp:coreProperties>
</file>